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8" r:id="rId2"/>
    <p:sldId id="257" r:id="rId3"/>
    <p:sldId id="260" r:id="rId4"/>
    <p:sldId id="259" r:id="rId5"/>
    <p:sldId id="266" r:id="rId6"/>
    <p:sldId id="265" r:id="rId7"/>
    <p:sldId id="268" r:id="rId8"/>
    <p:sldId id="269" r:id="rId9"/>
    <p:sldId id="264" r:id="rId10"/>
    <p:sldId id="261" r:id="rId11"/>
    <p:sldId id="262" r:id="rId12"/>
    <p:sldId id="267" r:id="rId13"/>
    <p:sldId id="263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AADB"/>
    <a:srgbClr val="FFC000"/>
    <a:srgbClr val="A7D576"/>
    <a:srgbClr val="92D050"/>
    <a:srgbClr val="FF0000"/>
    <a:srgbClr val="E82B2B"/>
    <a:srgbClr val="70AD47"/>
    <a:srgbClr val="E50046"/>
    <a:srgbClr val="0096B0"/>
    <a:srgbClr val="00A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CE1CE6-5333-4084-B4B3-5E04D0F0287E}" v="36" dt="2019-06-11T10:47:09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54" autoAdjust="0"/>
  </p:normalViewPr>
  <p:slideViewPr>
    <p:cSldViewPr snapToGrid="0">
      <p:cViewPr varScale="1">
        <p:scale>
          <a:sx n="81" d="100"/>
          <a:sy n="81" d="100"/>
        </p:scale>
        <p:origin x="10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F1CFD-FA91-4A99-A1E8-84BD008CA93F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2CB4E-D5CB-4894-A915-5A58A322DB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34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2CB4E-D5CB-4894-A915-5A58A322DB8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30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2CB4E-D5CB-4894-A915-5A58A322DB8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16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2CB4E-D5CB-4894-A915-5A58A322DB8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28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CE3FBD-3189-4F74-9EF5-6E397E7BE9AF}"/>
              </a:ext>
            </a:extLst>
          </p:cNvPr>
          <p:cNvSpPr/>
          <p:nvPr userDrawn="1"/>
        </p:nvSpPr>
        <p:spPr>
          <a:xfrm>
            <a:off x="1" y="6426679"/>
            <a:ext cx="10293969" cy="457200"/>
          </a:xfrm>
          <a:prstGeom prst="rect">
            <a:avLst/>
          </a:prstGeom>
          <a:solidFill>
            <a:srgbClr val="009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33F22D-9B70-420B-A37F-D5DCA3C7D898}"/>
              </a:ext>
            </a:extLst>
          </p:cNvPr>
          <p:cNvSpPr/>
          <p:nvPr userDrawn="1"/>
        </p:nvSpPr>
        <p:spPr>
          <a:xfrm>
            <a:off x="0" y="6360194"/>
            <a:ext cx="12191999" cy="66484"/>
          </a:xfrm>
          <a:prstGeom prst="rect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E514D705-D169-4D42-B48E-D08619D1B9F1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295927575"/>
              </p:ext>
            </p:extLst>
          </p:nvPr>
        </p:nvGraphicFramePr>
        <p:xfrm>
          <a:off x="10329991" y="6420294"/>
          <a:ext cx="1825987" cy="437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8" name="Acrobat Document" r:id="rId3" imgW="7867546" imgH="1885950" progId="Acrobat.Document.11">
                  <p:embed/>
                </p:oleObj>
              </mc:Choice>
              <mc:Fallback>
                <p:oleObj name="Acrobat Document" r:id="rId3" imgW="7867546" imgH="1885950" progId="Acrobat.Document.11">
                  <p:embed/>
                  <p:pic>
                    <p:nvPicPr>
                      <p:cNvPr id="13" name="Objet 12">
                        <a:extLst>
                          <a:ext uri="{FF2B5EF4-FFF2-40B4-BE49-F238E27FC236}">
                            <a16:creationId xmlns:a16="http://schemas.microsoft.com/office/drawing/2014/main" id="{E514D705-D169-4D42-B48E-D08619D1B9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29991" y="6420294"/>
                        <a:ext cx="1825987" cy="437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3188" y="758952"/>
            <a:ext cx="8952491" cy="3474715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3188" y="4453128"/>
            <a:ext cx="8952492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rgbClr val="0096B0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097280" y="4343400"/>
            <a:ext cx="998589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ED2DB27-A7C2-415E-B903-60C241C697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FR" dirty="0" err="1"/>
              <a:t>BIM’s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: 28 juin 2019</a:t>
            </a:r>
          </a:p>
        </p:txBody>
      </p:sp>
      <p:sp>
        <p:nvSpPr>
          <p:cNvPr id="16" name="Flèche : pentagone 15">
            <a:extLst>
              <a:ext uri="{FF2B5EF4-FFF2-40B4-BE49-F238E27FC236}">
                <a16:creationId xmlns:a16="http://schemas.microsoft.com/office/drawing/2014/main" id="{BEBBA527-917C-4C34-8E39-1BC7D2A03487}"/>
              </a:ext>
            </a:extLst>
          </p:cNvPr>
          <p:cNvSpPr/>
          <p:nvPr userDrawn="1"/>
        </p:nvSpPr>
        <p:spPr>
          <a:xfrm>
            <a:off x="-8629" y="4121195"/>
            <a:ext cx="2211817" cy="457200"/>
          </a:xfrm>
          <a:prstGeom prst="homePlate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A29F6F-6B58-417A-A40C-0593F91B0C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" y="4144762"/>
            <a:ext cx="595913" cy="3972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F8057E4-8DB7-4950-B11A-DA12A0727448}"/>
              </a:ext>
            </a:extLst>
          </p:cNvPr>
          <p:cNvSpPr txBox="1"/>
          <p:nvPr userDrawn="1"/>
        </p:nvSpPr>
        <p:spPr>
          <a:xfrm>
            <a:off x="586453" y="4180518"/>
            <a:ext cx="1366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#bimsday13</a:t>
            </a:r>
          </a:p>
        </p:txBody>
      </p:sp>
    </p:spTree>
    <p:extLst>
      <p:ext uri="{BB962C8B-B14F-4D97-AF65-F5344CB8AC3E}">
        <p14:creationId xmlns:p14="http://schemas.microsoft.com/office/powerpoint/2010/main" val="112066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9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371" y="293297"/>
            <a:ext cx="3266896" cy="1116241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293297"/>
            <a:ext cx="6492240" cy="5874589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5210" y="2460362"/>
            <a:ext cx="3200400" cy="381623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C1E25B-6953-467F-9B27-8F2437AB157D}" type="slidenum">
              <a:rPr lang="fr-FR" smtClean="0"/>
              <a:t>‹#›</a:t>
            </a:fld>
            <a:endParaRPr lang="fr-FR"/>
          </a:p>
        </p:txBody>
      </p:sp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53FEC934-D4EC-42E4-ABF1-296FBD75EB89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784237546"/>
              </p:ext>
            </p:extLst>
          </p:nvPr>
        </p:nvGraphicFramePr>
        <p:xfrm>
          <a:off x="10293953" y="6403024"/>
          <a:ext cx="1898031" cy="454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6" name="Acrobat Document" r:id="rId3" imgW="7867546" imgH="1885950" progId="Acrobat.Document.11">
                  <p:embed/>
                </p:oleObj>
              </mc:Choice>
              <mc:Fallback>
                <p:oleObj name="Acrobat Document" r:id="rId3" imgW="7867546" imgH="1885950" progId="Acrobat.Document.11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53FEC934-D4EC-42E4-ABF1-296FBD75EB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93953" y="6403024"/>
                        <a:ext cx="1898031" cy="454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13AA34-8967-4C18-8A34-3CCBA1395F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789275" y="6447949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FR" dirty="0" err="1"/>
              <a:t>BIM’s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: 28 juin 2019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C09F980-20A7-4A80-98C7-C73839C91621}"/>
              </a:ext>
            </a:extLst>
          </p:cNvPr>
          <p:cNvGrpSpPr/>
          <p:nvPr userDrawn="1"/>
        </p:nvGrpSpPr>
        <p:grpSpPr>
          <a:xfrm>
            <a:off x="0" y="1702835"/>
            <a:ext cx="2251497" cy="460715"/>
            <a:chOff x="0" y="2257064"/>
            <a:chExt cx="2251497" cy="460715"/>
          </a:xfrm>
        </p:grpSpPr>
        <p:sp>
          <p:nvSpPr>
            <p:cNvPr id="12" name="Flèche : pentagone 11">
              <a:extLst>
                <a:ext uri="{FF2B5EF4-FFF2-40B4-BE49-F238E27FC236}">
                  <a16:creationId xmlns:a16="http://schemas.microsoft.com/office/drawing/2014/main" id="{70607D2B-D36F-4DC0-B85E-775508FDA39E}"/>
                </a:ext>
              </a:extLst>
            </p:cNvPr>
            <p:cNvSpPr/>
            <p:nvPr userDrawn="1"/>
          </p:nvSpPr>
          <p:spPr>
            <a:xfrm>
              <a:off x="0" y="2260579"/>
              <a:ext cx="2251497" cy="457200"/>
            </a:xfrm>
            <a:prstGeom prst="homePlate">
              <a:avLst/>
            </a:prstGeom>
            <a:solidFill>
              <a:srgbClr val="E500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B7D94A5-FBE6-48B2-8A57-30D1ADAC9F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21" y="2257064"/>
              <a:ext cx="595913" cy="397275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98803D1-A576-45CB-8EDD-9D6B87D97073}"/>
                </a:ext>
              </a:extLst>
            </p:cNvPr>
            <p:cNvSpPr txBox="1"/>
            <p:nvPr userDrawn="1"/>
          </p:nvSpPr>
          <p:spPr>
            <a:xfrm>
              <a:off x="637761" y="2292820"/>
              <a:ext cx="1366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#bimsday13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563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286604"/>
            <a:ext cx="10058400" cy="828462"/>
          </a:xfrm>
        </p:spPr>
        <p:txBody>
          <a:bodyPr/>
          <a:lstStyle>
            <a:lvl1pPr marL="0">
              <a:defRPr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‹#›</a:t>
            </a:fld>
            <a:endParaRPr lang="fr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2F9463-0EE0-4CCF-98F5-8295EEE062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err="1"/>
              <a:t>BIM’s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: 28 juin 2019</a:t>
            </a:r>
          </a:p>
        </p:txBody>
      </p:sp>
      <p:sp>
        <p:nvSpPr>
          <p:cNvPr id="8" name="Flèche : pentagone 7">
            <a:extLst>
              <a:ext uri="{FF2B5EF4-FFF2-40B4-BE49-F238E27FC236}">
                <a16:creationId xmlns:a16="http://schemas.microsoft.com/office/drawing/2014/main" id="{216B0059-94BD-4FE0-9B73-4999C19889A2}"/>
              </a:ext>
            </a:extLst>
          </p:cNvPr>
          <p:cNvSpPr/>
          <p:nvPr userDrawn="1"/>
        </p:nvSpPr>
        <p:spPr>
          <a:xfrm>
            <a:off x="-8629" y="472235"/>
            <a:ext cx="1044951" cy="457200"/>
          </a:xfrm>
          <a:prstGeom prst="homePlate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41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34848"/>
            <a:ext cx="10058400" cy="91874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216321"/>
            <a:ext cx="4937760" cy="87172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rgbClr val="0096B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1952602"/>
            <a:ext cx="4937760" cy="399962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216321"/>
            <a:ext cx="4937760" cy="87172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rgbClr val="0096B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1952602"/>
            <a:ext cx="4937760" cy="399962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2620DF0-A8DC-47A0-B4C0-59E954EDA7FC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FR" dirty="0" err="1"/>
              <a:t>BIM’s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: 28 juin 2019</a:t>
            </a:r>
          </a:p>
        </p:txBody>
      </p:sp>
      <p:sp>
        <p:nvSpPr>
          <p:cNvPr id="13" name="Flèche : pentagone 12">
            <a:extLst>
              <a:ext uri="{FF2B5EF4-FFF2-40B4-BE49-F238E27FC236}">
                <a16:creationId xmlns:a16="http://schemas.microsoft.com/office/drawing/2014/main" id="{CF25F667-B596-4ECC-A75D-7C43C5C110FF}"/>
              </a:ext>
            </a:extLst>
          </p:cNvPr>
          <p:cNvSpPr/>
          <p:nvPr userDrawn="1"/>
        </p:nvSpPr>
        <p:spPr>
          <a:xfrm>
            <a:off x="-8629" y="472235"/>
            <a:ext cx="1044951" cy="457200"/>
          </a:xfrm>
          <a:prstGeom prst="homePlate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685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79" y="286604"/>
            <a:ext cx="10058401" cy="893804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537855"/>
            <a:ext cx="4937760" cy="433123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537855"/>
            <a:ext cx="4937760" cy="4331240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‹#›</a:t>
            </a:fld>
            <a:endParaRPr lang="fr-FR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722B159-86D1-4F53-BE75-6F095EB3CFA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FR" dirty="0" err="1"/>
              <a:t>BIM’s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: 28 juin 2019</a:t>
            </a:r>
          </a:p>
        </p:txBody>
      </p:sp>
      <p:sp>
        <p:nvSpPr>
          <p:cNvPr id="11" name="Flèche : pentagone 10">
            <a:extLst>
              <a:ext uri="{FF2B5EF4-FFF2-40B4-BE49-F238E27FC236}">
                <a16:creationId xmlns:a16="http://schemas.microsoft.com/office/drawing/2014/main" id="{08FB20F7-D761-4740-A5AB-8BE2B3A1D172}"/>
              </a:ext>
            </a:extLst>
          </p:cNvPr>
          <p:cNvSpPr/>
          <p:nvPr userDrawn="1"/>
        </p:nvSpPr>
        <p:spPr>
          <a:xfrm>
            <a:off x="-8629" y="472235"/>
            <a:ext cx="1044951" cy="457200"/>
          </a:xfrm>
          <a:prstGeom prst="homePlate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949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5CF6B9-73D2-4EEC-A5D2-4B337A6C5D64}"/>
              </a:ext>
            </a:extLst>
          </p:cNvPr>
          <p:cNvSpPr/>
          <p:nvPr userDrawn="1"/>
        </p:nvSpPr>
        <p:spPr>
          <a:xfrm>
            <a:off x="1" y="6400800"/>
            <a:ext cx="10293969" cy="457200"/>
          </a:xfrm>
          <a:prstGeom prst="rect">
            <a:avLst/>
          </a:prstGeom>
          <a:solidFill>
            <a:srgbClr val="009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FD342-E208-4E86-9D3B-74929FFC7C3A}"/>
              </a:ext>
            </a:extLst>
          </p:cNvPr>
          <p:cNvSpPr/>
          <p:nvPr userDrawn="1"/>
        </p:nvSpPr>
        <p:spPr>
          <a:xfrm>
            <a:off x="0" y="6334316"/>
            <a:ext cx="12191999" cy="66484"/>
          </a:xfrm>
          <a:prstGeom prst="rect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4EDDAB58-BC61-4B06-993D-437CF3ED830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295927575"/>
              </p:ext>
            </p:extLst>
          </p:nvPr>
        </p:nvGraphicFramePr>
        <p:xfrm>
          <a:off x="10329991" y="6420294"/>
          <a:ext cx="1825987" cy="437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4" name="Acrobat Document" r:id="rId3" imgW="7867546" imgH="1885950" progId="Acrobat.Document.11">
                  <p:embed/>
                </p:oleObj>
              </mc:Choice>
              <mc:Fallback>
                <p:oleObj name="Acrobat Document" r:id="rId3" imgW="7867546" imgH="1885950" progId="Acrobat.Document.11">
                  <p:embed/>
                  <p:pic>
                    <p:nvPicPr>
                      <p:cNvPr id="14" name="Objet 13">
                        <a:extLst>
                          <a:ext uri="{FF2B5EF4-FFF2-40B4-BE49-F238E27FC236}">
                            <a16:creationId xmlns:a16="http://schemas.microsoft.com/office/drawing/2014/main" id="{4EDDAB58-BC61-4B06-993D-437CF3ED83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29991" y="6420294"/>
                        <a:ext cx="1825987" cy="437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 err="1"/>
              <a:t>BIM’s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: 28 juin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‹#›</a:t>
            </a:fld>
            <a:endParaRPr lang="fr-FR"/>
          </a:p>
        </p:txBody>
      </p:sp>
      <p:sp>
        <p:nvSpPr>
          <p:cNvPr id="15" name="Flèche : pentagone 14">
            <a:extLst>
              <a:ext uri="{FF2B5EF4-FFF2-40B4-BE49-F238E27FC236}">
                <a16:creationId xmlns:a16="http://schemas.microsoft.com/office/drawing/2014/main" id="{E5CB83AB-F70B-4BA7-B3AD-FC903B1F6E5F}"/>
              </a:ext>
            </a:extLst>
          </p:cNvPr>
          <p:cNvSpPr/>
          <p:nvPr userDrawn="1"/>
        </p:nvSpPr>
        <p:spPr>
          <a:xfrm>
            <a:off x="-8629" y="472235"/>
            <a:ext cx="1044951" cy="457200"/>
          </a:xfrm>
          <a:prstGeom prst="homePlate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FEA59B4-7D3C-4488-B79F-878B6339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9260378" cy="828462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9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0293969" cy="457200"/>
          </a:xfrm>
          <a:prstGeom prst="rect">
            <a:avLst/>
          </a:prstGeom>
          <a:solidFill>
            <a:srgbClr val="009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1999" cy="66484"/>
          </a:xfrm>
          <a:prstGeom prst="rect">
            <a:avLst/>
          </a:prstGeom>
          <a:solidFill>
            <a:srgbClr val="E5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9260378" cy="8284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48187"/>
            <a:ext cx="10058400" cy="442090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FR" dirty="0" err="1"/>
              <a:t>BIM’s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: 28 juin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61367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6C1E25B-6953-467F-9B27-8F2437AB157D}" type="slidenum">
              <a:rPr lang="fr-FR" smtClean="0"/>
              <a:t>‹#›</a:t>
            </a:fld>
            <a:endParaRPr lang="fr-FR"/>
          </a:p>
        </p:txBody>
      </p:sp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9CE6E324-5413-4AE6-AC8C-AFC09DC4A80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260320077"/>
              </p:ext>
            </p:extLst>
          </p:nvPr>
        </p:nvGraphicFramePr>
        <p:xfrm>
          <a:off x="10329991" y="6420294"/>
          <a:ext cx="1825987" cy="437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" name="Acrobat Document" r:id="rId9" imgW="7867546" imgH="1885950" progId="Acrobat.Document.11">
                  <p:embed/>
                </p:oleObj>
              </mc:Choice>
              <mc:Fallback>
                <p:oleObj name="Acrobat Document" r:id="rId9" imgW="7867546" imgH="1885950" progId="Acrobat.Document.11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9CE6E324-5413-4AE6-AC8C-AFC09DC4A8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329991" y="6420294"/>
                        <a:ext cx="1825987" cy="437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713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8" r:id="rId2"/>
    <p:sldLayoutId id="2147483662" r:id="rId3"/>
    <p:sldLayoutId id="2147483665" r:id="rId4"/>
    <p:sldLayoutId id="2147483664" r:id="rId5"/>
    <p:sldLayoutId id="2147483661" r:id="rId6"/>
  </p:sldLayoutIdLst>
  <p:hf hdr="0" ft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12" Type="http://schemas.openxmlformats.org/officeDocument/2006/relationships/image" Target="../media/image44.jp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0.png"/><Relationship Id="rId11" Type="http://schemas.openxmlformats.org/officeDocument/2006/relationships/image" Target="../media/image36.wmf"/><Relationship Id="rId5" Type="http://schemas.openxmlformats.org/officeDocument/2006/relationships/image" Target="../media/image39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daniel.hurtubise@data-shapes.i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871DB4-C094-4226-B1BC-1FEA48C42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BIM 360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81DAC3-A9D6-430E-BA4A-81B3FB6CA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Daniel hurtubise</a:t>
            </a:r>
          </a:p>
          <a:p>
            <a:r>
              <a:rPr lang="en-US" dirty="0"/>
              <a:t>Data-shapes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9A04E4-1AEA-4C05-966B-AA7A78731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1D2193-EF6F-40D4-BEAC-CA9EDE4C9C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EB7085F9-4B73-4631-AA8F-65190208E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000" y="4878326"/>
            <a:ext cx="1008891" cy="1008891"/>
          </a:xfrm>
          <a:prstGeom prst="rect">
            <a:avLst/>
          </a:prstGeom>
        </p:spPr>
      </p:pic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C4E08A8B-D81F-4CA8-8593-677F52EB9CFF}"/>
              </a:ext>
            </a:extLst>
          </p:cNvPr>
          <p:cNvSpPr txBox="1">
            <a:spLocks/>
          </p:cNvSpPr>
          <p:nvPr/>
        </p:nvSpPr>
        <p:spPr>
          <a:xfrm>
            <a:off x="6096000" y="3433676"/>
            <a:ext cx="4937760" cy="71083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Plateforme non pas pour </a:t>
            </a:r>
            <a:r>
              <a:rPr lang="fr-CA" b="1" dirty="0"/>
              <a:t>un</a:t>
            </a:r>
            <a:r>
              <a:rPr lang="fr-CA" dirty="0"/>
              <a:t> projet mais pour </a:t>
            </a:r>
            <a:r>
              <a:rPr lang="fr-CA" b="1" dirty="0"/>
              <a:t>mes</a:t>
            </a:r>
            <a:r>
              <a:rPr lang="fr-CA" dirty="0"/>
              <a:t> projets</a:t>
            </a:r>
          </a:p>
        </p:txBody>
      </p:sp>
    </p:spTree>
    <p:extLst>
      <p:ext uri="{BB962C8B-B14F-4D97-AF65-F5344CB8AC3E}">
        <p14:creationId xmlns:p14="http://schemas.microsoft.com/office/powerpoint/2010/main" val="1154846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AE8AC-12CE-4A13-B89A-31E551BEA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plateforme de…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CE8DAE0-B9FD-4873-B947-BF0F5A6EF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Collaboration</a:t>
            </a:r>
            <a:endParaRPr lang="fr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9641EC5-85F5-47CC-8BFD-E9C2328C0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1952603"/>
            <a:ext cx="4937760" cy="523897"/>
          </a:xfrm>
        </p:spPr>
        <p:txBody>
          <a:bodyPr/>
          <a:lstStyle/>
          <a:p>
            <a:r>
              <a:rPr lang="fr-CA" i="1" dirty="0"/>
              <a:t>nom féminin</a:t>
            </a:r>
            <a:endParaRPr lang="fr-CA" dirty="0"/>
          </a:p>
          <a:p>
            <a:endParaRPr lang="fr-CA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1E4CB1-57F4-4818-9B72-DB95067D9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Échange</a:t>
            </a:r>
            <a:endParaRPr lang="fr-CA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E47DF54-550C-42F0-8207-4EEF0FFB99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1952603"/>
            <a:ext cx="4937760" cy="523898"/>
          </a:xfrm>
        </p:spPr>
        <p:txBody>
          <a:bodyPr/>
          <a:lstStyle/>
          <a:p>
            <a:r>
              <a:rPr lang="fr-CA" i="1" dirty="0"/>
              <a:t>nom masculin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E85878-F284-431E-9E12-1327B90AE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2</a:t>
            </a:fld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122324-7C35-4D67-9910-77E66F72AD3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725099D1-EB73-48D8-A738-39301EE8E596}"/>
              </a:ext>
            </a:extLst>
          </p:cNvPr>
          <p:cNvSpPr txBox="1">
            <a:spLocks/>
          </p:cNvSpPr>
          <p:nvPr/>
        </p:nvSpPr>
        <p:spPr>
          <a:xfrm>
            <a:off x="1097280" y="2476500"/>
            <a:ext cx="4937760" cy="34757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Travail en commun, action de collaborer.</a:t>
            </a:r>
          </a:p>
          <a:p>
            <a:endParaRPr lang="fr-CA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F18277CD-AA37-4C2A-883E-E409D0471AC0}"/>
              </a:ext>
            </a:extLst>
          </p:cNvPr>
          <p:cNvSpPr txBox="1">
            <a:spLocks/>
          </p:cNvSpPr>
          <p:nvPr/>
        </p:nvSpPr>
        <p:spPr>
          <a:xfrm>
            <a:off x="6217920" y="2476501"/>
            <a:ext cx="4937760" cy="357805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Opération par laquelle on échange (des biens, des personnes).</a:t>
            </a:r>
          </a:p>
        </p:txBody>
      </p:sp>
    </p:spTree>
    <p:extLst>
      <p:ext uri="{BB962C8B-B14F-4D97-AF65-F5344CB8AC3E}">
        <p14:creationId xmlns:p14="http://schemas.microsoft.com/office/powerpoint/2010/main" val="345352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p"/>
      <p:bldP spid="9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C6F9A06-3165-4F65-B58D-3003565D7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957922-37F5-4704-8F17-EB1D785AC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3</a:t>
            </a:fld>
            <a:endParaRPr lang="fr-F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FDA6D94-255B-49A4-82FE-D83BBC372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C’est quoi BIM 360?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838245-E26E-4AFD-801E-5675B26F6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62" y="1935457"/>
            <a:ext cx="1380270" cy="1380270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4ECA1E-EDFD-4341-A59F-089800FC9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76" y="3778997"/>
            <a:ext cx="1177442" cy="1170262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grpSp>
        <p:nvGrpSpPr>
          <p:cNvPr id="22" name="Design">
            <a:extLst>
              <a:ext uri="{FF2B5EF4-FFF2-40B4-BE49-F238E27FC236}">
                <a16:creationId xmlns:a16="http://schemas.microsoft.com/office/drawing/2014/main" id="{F86B1E42-8855-4F33-9B0A-ADF320DFCE1D}"/>
              </a:ext>
            </a:extLst>
          </p:cNvPr>
          <p:cNvGrpSpPr/>
          <p:nvPr/>
        </p:nvGrpSpPr>
        <p:grpSpPr>
          <a:xfrm>
            <a:off x="3284431" y="1935457"/>
            <a:ext cx="1380270" cy="3910467"/>
            <a:chOff x="3284431" y="1935457"/>
            <a:chExt cx="1380270" cy="391046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1AE2BB4-B402-4352-BEFF-141B0942C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4431" y="1935457"/>
              <a:ext cx="1380270" cy="1380270"/>
            </a:xfrm>
            <a:prstGeom prst="rect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6FBD60F-3FE6-4F59-B220-DF95C093C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85845" y="4675662"/>
              <a:ext cx="1177442" cy="1170262"/>
            </a:xfrm>
            <a:prstGeom prst="rect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DE27779-B7D5-4919-B56E-362FB8456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23849" y="3429000"/>
              <a:ext cx="540852" cy="53755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23" name="Coordination">
            <a:extLst>
              <a:ext uri="{FF2B5EF4-FFF2-40B4-BE49-F238E27FC236}">
                <a16:creationId xmlns:a16="http://schemas.microsoft.com/office/drawing/2014/main" id="{1D151FCF-5FC0-4D47-8C24-F1FCC455C659}"/>
              </a:ext>
            </a:extLst>
          </p:cNvPr>
          <p:cNvGrpSpPr/>
          <p:nvPr/>
        </p:nvGrpSpPr>
        <p:grpSpPr>
          <a:xfrm>
            <a:off x="5875060" y="1935457"/>
            <a:ext cx="1380270" cy="3910467"/>
            <a:chOff x="5875060" y="1935457"/>
            <a:chExt cx="1380270" cy="391046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B80ED80-75D3-4B07-94EF-B18FB2923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5060" y="1935457"/>
              <a:ext cx="1380270" cy="1380270"/>
            </a:xfrm>
            <a:prstGeom prst="rect">
              <a:avLst/>
            </a:prstGeom>
            <a:ln w="25400">
              <a:solidFill>
                <a:srgbClr val="70AD47"/>
              </a:solidFill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A790571-7856-4624-BE47-5F4EEDE63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55534" y="4675662"/>
              <a:ext cx="1217450" cy="1170262"/>
            </a:xfrm>
            <a:prstGeom prst="rect">
              <a:avLst/>
            </a:prstGeom>
            <a:ln w="25400">
              <a:solidFill>
                <a:srgbClr val="70AD47"/>
              </a:solidFill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953BEB9-B327-4AD7-892A-6D4CFCDC4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4478" y="3429000"/>
              <a:ext cx="540852" cy="53755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24" name="Build">
            <a:extLst>
              <a:ext uri="{FF2B5EF4-FFF2-40B4-BE49-F238E27FC236}">
                <a16:creationId xmlns:a16="http://schemas.microsoft.com/office/drawing/2014/main" id="{89926992-993B-428B-A741-589178F4109D}"/>
              </a:ext>
            </a:extLst>
          </p:cNvPr>
          <p:cNvGrpSpPr/>
          <p:nvPr/>
        </p:nvGrpSpPr>
        <p:grpSpPr>
          <a:xfrm>
            <a:off x="8305815" y="1935455"/>
            <a:ext cx="2557712" cy="3910469"/>
            <a:chOff x="8305815" y="1935455"/>
            <a:chExt cx="2557712" cy="391046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FBA2276-32BF-4D68-AC3B-470217E73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3257" y="1935455"/>
              <a:ext cx="1380270" cy="1380270"/>
            </a:xfrm>
            <a:prstGeom prst="rect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62C773B-BED6-4BF4-BEDB-97244F1A0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686085" y="4675660"/>
              <a:ext cx="1177442" cy="1170262"/>
            </a:xfrm>
            <a:prstGeom prst="rect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6CFA923-053A-4549-9DD9-3FB4B72E5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05815" y="4675660"/>
              <a:ext cx="1177442" cy="1170264"/>
            </a:xfrm>
            <a:prstGeom prst="rect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160D8F5-74FF-4AEF-B78E-FA2E688B8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22675" y="3428998"/>
              <a:ext cx="540852" cy="53755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94329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922ACBF-E640-4380-8443-08AD33FAC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4568D-5E7D-4527-B2F2-B9F16F2F7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4</a:t>
            </a:fld>
            <a:endParaRPr lang="fr-F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04EE670-31AF-4D25-ADCD-464B24AE8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Mon scénario classique* de collaboration</a:t>
            </a:r>
          </a:p>
        </p:txBody>
      </p:sp>
      <p:pic>
        <p:nvPicPr>
          <p:cNvPr id="6" name="Docs">
            <a:extLst>
              <a:ext uri="{FF2B5EF4-FFF2-40B4-BE49-F238E27FC236}">
                <a16:creationId xmlns:a16="http://schemas.microsoft.com/office/drawing/2014/main" id="{1C813BBB-3EF5-4797-B2CF-9FC08F18D72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907200" y="3674864"/>
            <a:ext cx="1106504" cy="1106504"/>
          </a:xfrm>
          <a:prstGeom prst="rect">
            <a:avLst/>
          </a:prstGeom>
          <a:ln w="25400">
            <a:solidFill>
              <a:schemeClr val="bg2">
                <a:lumMod val="50000"/>
              </a:schemeClr>
            </a:solidFill>
          </a:ln>
        </p:spPr>
      </p:pic>
      <p:grpSp>
        <p:nvGrpSpPr>
          <p:cNvPr id="10" name="Architecte executif">
            <a:extLst>
              <a:ext uri="{FF2B5EF4-FFF2-40B4-BE49-F238E27FC236}">
                <a16:creationId xmlns:a16="http://schemas.microsoft.com/office/drawing/2014/main" id="{DF4921F4-783D-404A-A121-C2FE966C5BEC}"/>
              </a:ext>
            </a:extLst>
          </p:cNvPr>
          <p:cNvGrpSpPr/>
          <p:nvPr/>
        </p:nvGrpSpPr>
        <p:grpSpPr>
          <a:xfrm>
            <a:off x="1946573" y="3206398"/>
            <a:ext cx="1592498" cy="1262841"/>
            <a:chOff x="2203573" y="4057650"/>
            <a:chExt cx="1993900" cy="158115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C60660-33B7-45AA-8DD9-2301527B4315}"/>
                </a:ext>
              </a:extLst>
            </p:cNvPr>
            <p:cNvSpPr txBox="1"/>
            <p:nvPr/>
          </p:nvSpPr>
          <p:spPr>
            <a:xfrm>
              <a:off x="2203573" y="5106202"/>
              <a:ext cx="1993900" cy="346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200" dirty="0">
                  <a:latin typeface="+mj-lt"/>
                  <a:cs typeface="Segoe UI" panose="020B0502040204020203" pitchFamily="34" charset="0"/>
                </a:rPr>
                <a:t>Architecte</a:t>
              </a:r>
              <a:r>
                <a:rPr lang="en-US" sz="1200" dirty="0">
                  <a:latin typeface="+mj-lt"/>
                  <a:cs typeface="Segoe UI" panose="020B0502040204020203" pitchFamily="34" charset="0"/>
                </a:rPr>
                <a:t> </a:t>
              </a:r>
              <a:r>
                <a:rPr lang="fr-CA" sz="1200" dirty="0">
                  <a:latin typeface="+mj-lt"/>
                  <a:cs typeface="Segoe UI" panose="020B0502040204020203" pitchFamily="34" charset="0"/>
                </a:rPr>
                <a:t>exécutif</a:t>
              </a:r>
            </a:p>
          </p:txBody>
        </p:sp>
        <p:pic>
          <p:nvPicPr>
            <p:cNvPr id="12" name="Graphic 11" descr="Computer">
              <a:extLst>
                <a:ext uri="{FF2B5EF4-FFF2-40B4-BE49-F238E27FC236}">
                  <a16:creationId xmlns:a16="http://schemas.microsoft.com/office/drawing/2014/main" id="{F7F61FB2-7409-45B4-B3AB-AE33CC731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43323" y="4191802"/>
              <a:ext cx="914400" cy="914400"/>
            </a:xfrm>
            <a:prstGeom prst="rect">
              <a:avLst/>
            </a:prstGeom>
          </p:spPr>
        </p:pic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049BFA3-8470-499C-80D9-D624B73DB672}"/>
                </a:ext>
              </a:extLst>
            </p:cNvPr>
            <p:cNvSpPr/>
            <p:nvPr/>
          </p:nvSpPr>
          <p:spPr>
            <a:xfrm>
              <a:off x="2430780" y="4057650"/>
              <a:ext cx="1539240" cy="1581150"/>
            </a:xfrm>
            <a:prstGeom prst="roundRect">
              <a:avLst/>
            </a:prstGeom>
            <a:noFill/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Design Architect">
            <a:extLst>
              <a:ext uri="{FF2B5EF4-FFF2-40B4-BE49-F238E27FC236}">
                <a16:creationId xmlns:a16="http://schemas.microsoft.com/office/drawing/2014/main" id="{7E8BBB69-2FF1-4E3E-9D11-FA73207EEFD4}"/>
              </a:ext>
            </a:extLst>
          </p:cNvPr>
          <p:cNvGrpSpPr/>
          <p:nvPr/>
        </p:nvGrpSpPr>
        <p:grpSpPr>
          <a:xfrm>
            <a:off x="1260237" y="1433751"/>
            <a:ext cx="1229368" cy="1299127"/>
            <a:chOff x="501167" y="4057650"/>
            <a:chExt cx="1539240" cy="1626583"/>
          </a:xfrm>
        </p:grpSpPr>
        <p:pic>
          <p:nvPicPr>
            <p:cNvPr id="15" name="Graphic 14" descr="Computer">
              <a:extLst>
                <a:ext uri="{FF2B5EF4-FFF2-40B4-BE49-F238E27FC236}">
                  <a16:creationId xmlns:a16="http://schemas.microsoft.com/office/drawing/2014/main" id="{D0625588-9EFC-44AB-A53C-F4723810F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13588" y="4191802"/>
              <a:ext cx="914400" cy="9144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CF66B0-8C2C-4F3D-84A5-220DC83E4155}"/>
                </a:ext>
              </a:extLst>
            </p:cNvPr>
            <p:cNvSpPr txBox="1"/>
            <p:nvPr/>
          </p:nvSpPr>
          <p:spPr>
            <a:xfrm>
              <a:off x="771057" y="5106201"/>
              <a:ext cx="999462" cy="5780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+mj-lt"/>
                  <a:cs typeface="Times New Roman" panose="02020603050405020304" pitchFamily="18" charset="0"/>
                </a:rPr>
                <a:t>Design Architect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3E380A7-FC52-409E-B38C-105CD664A890}"/>
                </a:ext>
              </a:extLst>
            </p:cNvPr>
            <p:cNvSpPr/>
            <p:nvPr/>
          </p:nvSpPr>
          <p:spPr>
            <a:xfrm>
              <a:off x="501167" y="4057650"/>
              <a:ext cx="1539240" cy="158115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cc</a:t>
              </a:r>
            </a:p>
          </p:txBody>
        </p:sp>
      </p:grpSp>
      <p:grpSp>
        <p:nvGrpSpPr>
          <p:cNvPr id="18" name="Consultants">
            <a:extLst>
              <a:ext uri="{FF2B5EF4-FFF2-40B4-BE49-F238E27FC236}">
                <a16:creationId xmlns:a16="http://schemas.microsoft.com/office/drawing/2014/main" id="{94515820-4AE8-4523-BD49-CCDC2960A148}"/>
              </a:ext>
            </a:extLst>
          </p:cNvPr>
          <p:cNvGrpSpPr/>
          <p:nvPr/>
        </p:nvGrpSpPr>
        <p:grpSpPr>
          <a:xfrm>
            <a:off x="3623732" y="4773120"/>
            <a:ext cx="1229368" cy="1262841"/>
            <a:chOff x="4831203" y="5193030"/>
            <a:chExt cx="1539240" cy="1581150"/>
          </a:xfrm>
        </p:grpSpPr>
        <p:pic>
          <p:nvPicPr>
            <p:cNvPr id="19" name="Graphic 18" descr="Computer">
              <a:extLst>
                <a:ext uri="{FF2B5EF4-FFF2-40B4-BE49-F238E27FC236}">
                  <a16:creationId xmlns:a16="http://schemas.microsoft.com/office/drawing/2014/main" id="{10EB6A01-EB95-4C12-B31F-6A31DA041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43623" y="532392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D280499-9AB5-4FC2-91E2-1BD4242485AA}"/>
                </a:ext>
              </a:extLst>
            </p:cNvPr>
            <p:cNvSpPr txBox="1"/>
            <p:nvPr/>
          </p:nvSpPr>
          <p:spPr>
            <a:xfrm>
              <a:off x="4889124" y="6238327"/>
              <a:ext cx="1423398" cy="346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  <a:cs typeface="Segoe UI" panose="020B0502040204020203" pitchFamily="34" charset="0"/>
                </a:rPr>
                <a:t>Consultants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D690159-E1ED-4822-8242-B95910348DDF}"/>
                </a:ext>
              </a:extLst>
            </p:cNvPr>
            <p:cNvSpPr/>
            <p:nvPr/>
          </p:nvSpPr>
          <p:spPr>
            <a:xfrm>
              <a:off x="4831203" y="5193030"/>
              <a:ext cx="1539240" cy="1581150"/>
            </a:xfrm>
            <a:prstGeom prst="roundRect">
              <a:avLst/>
            </a:prstGeom>
            <a:noFill/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7" name="Collaboration arrow">
            <a:extLst>
              <a:ext uri="{FF2B5EF4-FFF2-40B4-BE49-F238E27FC236}">
                <a16:creationId xmlns:a16="http://schemas.microsoft.com/office/drawing/2014/main" id="{6B4EECA3-81D8-4E70-BF6F-502C4B6C2765}"/>
              </a:ext>
            </a:extLst>
          </p:cNvPr>
          <p:cNvGrpSpPr/>
          <p:nvPr/>
        </p:nvGrpSpPr>
        <p:grpSpPr>
          <a:xfrm>
            <a:off x="2492780" y="2065171"/>
            <a:ext cx="3414420" cy="3351175"/>
            <a:chOff x="2492780" y="2065171"/>
            <a:chExt cx="3414420" cy="3351175"/>
          </a:xfrm>
        </p:grpSpPr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53B58693-42D8-4DC1-9777-B421C8F19C62}"/>
                </a:ext>
              </a:extLst>
            </p:cNvPr>
            <p:cNvCxnSpPr>
              <a:cxnSpLocks/>
            </p:cNvCxnSpPr>
            <p:nvPr/>
          </p:nvCxnSpPr>
          <p:spPr>
            <a:xfrm>
              <a:off x="2492780" y="2065171"/>
              <a:ext cx="3414420" cy="249812"/>
            </a:xfrm>
            <a:prstGeom prst="bentConnector3">
              <a:avLst/>
            </a:prstGeom>
            <a:ln w="25400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699E88DC-D044-448A-848B-0568AE7A30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51531" y="2465962"/>
              <a:ext cx="2555669" cy="1371857"/>
            </a:xfrm>
            <a:prstGeom prst="bentConnector3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or: Elbow 23">
              <a:extLst>
                <a:ext uri="{FF2B5EF4-FFF2-40B4-BE49-F238E27FC236}">
                  <a16:creationId xmlns:a16="http://schemas.microsoft.com/office/drawing/2014/main" id="{126849AA-AF63-4D26-82D7-F12456C755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4951" y="2612280"/>
              <a:ext cx="1042249" cy="2804066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Client">
            <a:extLst>
              <a:ext uri="{FF2B5EF4-FFF2-40B4-BE49-F238E27FC236}">
                <a16:creationId xmlns:a16="http://schemas.microsoft.com/office/drawing/2014/main" id="{65D06688-8F78-4788-86C3-3DEC63B00887}"/>
              </a:ext>
            </a:extLst>
          </p:cNvPr>
          <p:cNvGrpSpPr/>
          <p:nvPr/>
        </p:nvGrpSpPr>
        <p:grpSpPr>
          <a:xfrm>
            <a:off x="9021935" y="4537928"/>
            <a:ext cx="1229368" cy="1262841"/>
            <a:chOff x="9218807" y="996375"/>
            <a:chExt cx="1539240" cy="1581150"/>
          </a:xfrm>
        </p:grpSpPr>
        <p:pic>
          <p:nvPicPr>
            <p:cNvPr id="26" name="Graphic 25" descr="Computer">
              <a:extLst>
                <a:ext uri="{FF2B5EF4-FFF2-40B4-BE49-F238E27FC236}">
                  <a16:creationId xmlns:a16="http://schemas.microsoft.com/office/drawing/2014/main" id="{8649D436-B9FA-4735-9511-869629B43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531227" y="1127272"/>
              <a:ext cx="914400" cy="9144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4264CEC-AEF0-4A89-A0E9-9BAF903EFD2F}"/>
                </a:ext>
              </a:extLst>
            </p:cNvPr>
            <p:cNvSpPr txBox="1"/>
            <p:nvPr/>
          </p:nvSpPr>
          <p:spPr>
            <a:xfrm>
              <a:off x="9276728" y="2041672"/>
              <a:ext cx="1423398" cy="346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  <a:cs typeface="Segoe UI" panose="020B0502040204020203" pitchFamily="34" charset="0"/>
                </a:rPr>
                <a:t>Client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0642EAE3-BAAD-47C8-9A0E-7F568EDF296B}"/>
                </a:ext>
              </a:extLst>
            </p:cNvPr>
            <p:cNvSpPr/>
            <p:nvPr/>
          </p:nvSpPr>
          <p:spPr>
            <a:xfrm>
              <a:off x="9218807" y="996375"/>
              <a:ext cx="1539240" cy="1581150"/>
            </a:xfrm>
            <a:prstGeom prst="roundRect">
              <a:avLst/>
            </a:prstGeom>
            <a:noFill/>
            <a:ln w="25400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cc</a:t>
              </a:r>
            </a:p>
          </p:txBody>
        </p:sp>
      </p:grpSp>
      <p:cxnSp>
        <p:nvCxnSpPr>
          <p:cNvPr id="29" name="Docs to Client">
            <a:extLst>
              <a:ext uri="{FF2B5EF4-FFF2-40B4-BE49-F238E27FC236}">
                <a16:creationId xmlns:a16="http://schemas.microsoft.com/office/drawing/2014/main" id="{6B875549-2E07-4EDD-8548-65AB0E8BE682}"/>
              </a:ext>
            </a:extLst>
          </p:cNvPr>
          <p:cNvCxnSpPr>
            <a:cxnSpLocks/>
            <a:stCxn id="28" idx="1"/>
            <a:endCxn id="6" idx="3"/>
          </p:cNvCxnSpPr>
          <p:nvPr/>
        </p:nvCxnSpPr>
        <p:spPr>
          <a:xfrm rot="10800000">
            <a:off x="7013704" y="4228116"/>
            <a:ext cx="2008232" cy="941233"/>
          </a:xfrm>
          <a:prstGeom prst="bentConnector3">
            <a:avLst/>
          </a:prstGeom>
          <a:ln w="25400">
            <a:solidFill>
              <a:srgbClr val="70AD47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Design to Docs">
            <a:extLst>
              <a:ext uri="{FF2B5EF4-FFF2-40B4-BE49-F238E27FC236}">
                <a16:creationId xmlns:a16="http://schemas.microsoft.com/office/drawing/2014/main" id="{52EAE0E0-9576-4F8A-839F-6622F98C2F64}"/>
              </a:ext>
            </a:extLst>
          </p:cNvPr>
          <p:cNvCxnSpPr>
            <a:stCxn id="5" idx="2"/>
            <a:endCxn id="6" idx="0"/>
          </p:cNvCxnSpPr>
          <p:nvPr/>
        </p:nvCxnSpPr>
        <p:spPr>
          <a:xfrm rot="5400000">
            <a:off x="6132628" y="3347038"/>
            <a:ext cx="655651" cy="1"/>
          </a:xfrm>
          <a:prstGeom prst="bentConnector3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Collaboration">
            <a:extLst>
              <a:ext uri="{FF2B5EF4-FFF2-40B4-BE49-F238E27FC236}">
                <a16:creationId xmlns:a16="http://schemas.microsoft.com/office/drawing/2014/main" id="{15577245-531D-413B-87D2-1ED458C627A0}"/>
              </a:ext>
            </a:extLst>
          </p:cNvPr>
          <p:cNvGrpSpPr/>
          <p:nvPr/>
        </p:nvGrpSpPr>
        <p:grpSpPr>
          <a:xfrm>
            <a:off x="851498" y="1230825"/>
            <a:ext cx="4732830" cy="4868779"/>
            <a:chOff x="924843" y="1261497"/>
            <a:chExt cx="4760855" cy="4868779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BA996EB5-E45A-4936-96F4-026A4D50E43E}"/>
                </a:ext>
              </a:extLst>
            </p:cNvPr>
            <p:cNvSpPr/>
            <p:nvPr/>
          </p:nvSpPr>
          <p:spPr>
            <a:xfrm>
              <a:off x="924843" y="1261497"/>
              <a:ext cx="4760855" cy="4868779"/>
            </a:xfrm>
            <a:prstGeom prst="roundRect">
              <a:avLst>
                <a:gd name="adj" fmla="val 7264"/>
              </a:avLst>
            </a:prstGeom>
            <a:solidFill>
              <a:schemeClr val="accent1"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35D4475-642A-4412-855B-E821BD748C7A}"/>
                </a:ext>
              </a:extLst>
            </p:cNvPr>
            <p:cNvSpPr/>
            <p:nvPr/>
          </p:nvSpPr>
          <p:spPr>
            <a:xfrm>
              <a:off x="1133682" y="5660564"/>
              <a:ext cx="19224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/>
                <a:t>Collaboration</a:t>
              </a:r>
              <a:endParaRPr lang="fr-CA" b="1" dirty="0"/>
            </a:p>
          </p:txBody>
        </p:sp>
      </p:grpSp>
      <p:grpSp>
        <p:nvGrpSpPr>
          <p:cNvPr id="40" name="Echange">
            <a:extLst>
              <a:ext uri="{FF2B5EF4-FFF2-40B4-BE49-F238E27FC236}">
                <a16:creationId xmlns:a16="http://schemas.microsoft.com/office/drawing/2014/main" id="{5CAB234D-17C1-4B41-BDCB-9367E4ED0370}"/>
              </a:ext>
            </a:extLst>
          </p:cNvPr>
          <p:cNvGrpSpPr/>
          <p:nvPr/>
        </p:nvGrpSpPr>
        <p:grpSpPr>
          <a:xfrm>
            <a:off x="7332461" y="1230825"/>
            <a:ext cx="3599293" cy="4868779"/>
            <a:chOff x="7263231" y="1261498"/>
            <a:chExt cx="3347620" cy="4868779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BBD9B880-C63F-42A6-A2F5-83B00CCD0CFF}"/>
                </a:ext>
              </a:extLst>
            </p:cNvPr>
            <p:cNvSpPr/>
            <p:nvPr/>
          </p:nvSpPr>
          <p:spPr>
            <a:xfrm>
              <a:off x="7263231" y="1261498"/>
              <a:ext cx="3347620" cy="4868779"/>
            </a:xfrm>
            <a:prstGeom prst="roundRect">
              <a:avLst>
                <a:gd name="adj" fmla="val 7264"/>
              </a:avLst>
            </a:prstGeom>
            <a:solidFill>
              <a:srgbClr val="0070C0">
                <a:alpha val="25000"/>
              </a:srgb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AEA2E83-96EC-44D6-B45A-C770459329C0}"/>
                </a:ext>
              </a:extLst>
            </p:cNvPr>
            <p:cNvSpPr/>
            <p:nvPr/>
          </p:nvSpPr>
          <p:spPr>
            <a:xfrm>
              <a:off x="9389380" y="1291121"/>
              <a:ext cx="115361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/>
                <a:t>Échange</a:t>
              </a:r>
              <a:endParaRPr lang="fr-CA" sz="2000" b="1" dirty="0"/>
            </a:p>
          </p:txBody>
        </p:sp>
      </p:grpSp>
      <p:grpSp>
        <p:nvGrpSpPr>
          <p:cNvPr id="50" name="BIM 360">
            <a:extLst>
              <a:ext uri="{FF2B5EF4-FFF2-40B4-BE49-F238E27FC236}">
                <a16:creationId xmlns:a16="http://schemas.microsoft.com/office/drawing/2014/main" id="{9D41CB4A-9BA2-4BF7-A47D-25724F3D3D86}"/>
              </a:ext>
            </a:extLst>
          </p:cNvPr>
          <p:cNvGrpSpPr/>
          <p:nvPr/>
        </p:nvGrpSpPr>
        <p:grpSpPr>
          <a:xfrm>
            <a:off x="5907201" y="1129085"/>
            <a:ext cx="1106504" cy="1890128"/>
            <a:chOff x="5907201" y="1129085"/>
            <a:chExt cx="1106504" cy="1890128"/>
          </a:xfrm>
        </p:grpSpPr>
        <p:pic>
          <p:nvPicPr>
            <p:cNvPr id="5" name="Design Collaboration">
              <a:extLst>
                <a:ext uri="{FF2B5EF4-FFF2-40B4-BE49-F238E27FC236}">
                  <a16:creationId xmlns:a16="http://schemas.microsoft.com/office/drawing/2014/main" id="{F45DCDD5-15F9-484B-A1B8-DEF81ED74231}"/>
                </a:ext>
              </a:extLst>
            </p:cNvPr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07201" y="1912709"/>
              <a:ext cx="1106504" cy="1106504"/>
            </a:xfrm>
            <a:prstGeom prst="rect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49" name="BIM 360 Logo" descr="A close up of a logo&#10;&#10;Description automatically generated">
              <a:extLst>
                <a:ext uri="{FF2B5EF4-FFF2-40B4-BE49-F238E27FC236}">
                  <a16:creationId xmlns:a16="http://schemas.microsoft.com/office/drawing/2014/main" id="{0F6952EE-E602-4273-A847-CEE5DE2E7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7579" y="1129085"/>
              <a:ext cx="641632" cy="641632"/>
            </a:xfrm>
            <a:prstGeom prst="rect">
              <a:avLst/>
            </a:prstGeom>
          </p:spPr>
        </p:pic>
      </p:grpSp>
      <p:sp>
        <p:nvSpPr>
          <p:cNvPr id="2" name="Aterix">
            <a:extLst>
              <a:ext uri="{FF2B5EF4-FFF2-40B4-BE49-F238E27FC236}">
                <a16:creationId xmlns:a16="http://schemas.microsoft.com/office/drawing/2014/main" id="{53798CAC-9687-4552-A63F-67DD6F0BF166}"/>
              </a:ext>
            </a:extLst>
          </p:cNvPr>
          <p:cNvSpPr txBox="1"/>
          <p:nvPr/>
        </p:nvSpPr>
        <p:spPr>
          <a:xfrm>
            <a:off x="4818691" y="4432504"/>
            <a:ext cx="3711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CA" sz="6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3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orld">
            <a:extLst>
              <a:ext uri="{FF2B5EF4-FFF2-40B4-BE49-F238E27FC236}">
                <a16:creationId xmlns:a16="http://schemas.microsoft.com/office/drawing/2014/main" id="{F50CDB01-4E04-4E51-9CFC-132AFE0DA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76" y="961464"/>
            <a:ext cx="10651447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2EB649-ADCE-4081-97E6-FA394BDB1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1401FE-BF1C-4C37-99A7-D9933DEB4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5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067C06-660F-4CA9-AE05-40A00EE6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utilisation</a:t>
            </a:r>
            <a:endParaRPr lang="fr-CA" dirty="0"/>
          </a:p>
        </p:txBody>
      </p:sp>
      <p:grpSp>
        <p:nvGrpSpPr>
          <p:cNvPr id="58" name="Asia's Network">
            <a:extLst>
              <a:ext uri="{FF2B5EF4-FFF2-40B4-BE49-F238E27FC236}">
                <a16:creationId xmlns:a16="http://schemas.microsoft.com/office/drawing/2014/main" id="{78304CF6-120F-468A-A89D-BEEF94202802}"/>
              </a:ext>
            </a:extLst>
          </p:cNvPr>
          <p:cNvGrpSpPr/>
          <p:nvPr/>
        </p:nvGrpSpPr>
        <p:grpSpPr>
          <a:xfrm>
            <a:off x="5486693" y="2650055"/>
            <a:ext cx="5660675" cy="2876095"/>
            <a:chOff x="5486693" y="2650055"/>
            <a:chExt cx="5660675" cy="287609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DD38FA6-F795-4B48-8F56-7F1CF30C77E1}"/>
                </a:ext>
              </a:extLst>
            </p:cNvPr>
            <p:cNvSpPr/>
            <p:nvPr/>
          </p:nvSpPr>
          <p:spPr>
            <a:xfrm>
              <a:off x="10173392" y="5374825"/>
              <a:ext cx="50801" cy="5080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098A5A0-D784-4702-A3D0-6D36200DB7E7}"/>
                </a:ext>
              </a:extLst>
            </p:cNvPr>
            <p:cNvSpPr/>
            <p:nvPr/>
          </p:nvSpPr>
          <p:spPr>
            <a:xfrm>
              <a:off x="10870304" y="5425626"/>
              <a:ext cx="50801" cy="5080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8B116081-5520-4706-B572-F3F7E0A149C1}"/>
                </a:ext>
              </a:extLst>
            </p:cNvPr>
            <p:cNvSpPr/>
            <p:nvPr/>
          </p:nvSpPr>
          <p:spPr>
            <a:xfrm rot="1552094">
              <a:off x="5486693" y="3345946"/>
              <a:ext cx="5660675" cy="2180204"/>
            </a:xfrm>
            <a:prstGeom prst="arc">
              <a:avLst>
                <a:gd name="adj1" fmla="val 11248359"/>
                <a:gd name="adj2" fmla="val 21330718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  <p:sp>
          <p:nvSpPr>
            <p:cNvPr id="50" name="Arc 49">
              <a:extLst>
                <a:ext uri="{FF2B5EF4-FFF2-40B4-BE49-F238E27FC236}">
                  <a16:creationId xmlns:a16="http://schemas.microsoft.com/office/drawing/2014/main" id="{D445D03A-DB8F-4215-9EBA-D8FAEDC75762}"/>
                </a:ext>
              </a:extLst>
            </p:cNvPr>
            <p:cNvSpPr/>
            <p:nvPr/>
          </p:nvSpPr>
          <p:spPr>
            <a:xfrm rot="1687677">
              <a:off x="5549380" y="3251305"/>
              <a:ext cx="4915847" cy="2180204"/>
            </a:xfrm>
            <a:prstGeom prst="arc">
              <a:avLst>
                <a:gd name="adj1" fmla="val 11248359"/>
                <a:gd name="adj2" fmla="val 21447775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9A3C2E4-2E1E-498C-826F-596C06250840}"/>
                </a:ext>
              </a:extLst>
            </p:cNvPr>
            <p:cNvSpPr/>
            <p:nvPr/>
          </p:nvSpPr>
          <p:spPr>
            <a:xfrm>
              <a:off x="9844888" y="3205143"/>
              <a:ext cx="50801" cy="5080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7" name="Arc 56">
              <a:extLst>
                <a:ext uri="{FF2B5EF4-FFF2-40B4-BE49-F238E27FC236}">
                  <a16:creationId xmlns:a16="http://schemas.microsoft.com/office/drawing/2014/main" id="{E26C9114-624C-4E82-9CBA-0B0315BBD92A}"/>
                </a:ext>
              </a:extLst>
            </p:cNvPr>
            <p:cNvSpPr/>
            <p:nvPr/>
          </p:nvSpPr>
          <p:spPr>
            <a:xfrm rot="707944">
              <a:off x="5627577" y="2650055"/>
              <a:ext cx="5138135" cy="2742762"/>
            </a:xfrm>
            <a:prstGeom prst="arc">
              <a:avLst>
                <a:gd name="adj1" fmla="val 11706333"/>
                <a:gd name="adj2" fmla="val 19381141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</p:grpSp>
      <p:grpSp>
        <p:nvGrpSpPr>
          <p:cNvPr id="56" name="America's Network">
            <a:extLst>
              <a:ext uri="{FF2B5EF4-FFF2-40B4-BE49-F238E27FC236}">
                <a16:creationId xmlns:a16="http://schemas.microsoft.com/office/drawing/2014/main" id="{A50F8CC7-9F55-41B1-81BF-71F94358D930}"/>
              </a:ext>
            </a:extLst>
          </p:cNvPr>
          <p:cNvGrpSpPr/>
          <p:nvPr/>
        </p:nvGrpSpPr>
        <p:grpSpPr>
          <a:xfrm>
            <a:off x="2087100" y="2159212"/>
            <a:ext cx="4062898" cy="2004266"/>
            <a:chOff x="2087100" y="2159212"/>
            <a:chExt cx="4062898" cy="200426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1C186EE-6F3A-4A84-87BE-F400043BD0A7}"/>
                </a:ext>
              </a:extLst>
            </p:cNvPr>
            <p:cNvSpPr/>
            <p:nvPr/>
          </p:nvSpPr>
          <p:spPr>
            <a:xfrm>
              <a:off x="2118583" y="3153554"/>
              <a:ext cx="46183" cy="50801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0845116-AC40-4E40-8299-7453BD4FE2E9}"/>
                </a:ext>
              </a:extLst>
            </p:cNvPr>
            <p:cNvSpPr/>
            <p:nvPr/>
          </p:nvSpPr>
          <p:spPr>
            <a:xfrm>
              <a:off x="3393327" y="2946401"/>
              <a:ext cx="50801" cy="50801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C7BD96C5-DAD7-405E-AEAE-D3B108BAF4A5}"/>
                </a:ext>
              </a:extLst>
            </p:cNvPr>
            <p:cNvSpPr/>
            <p:nvPr/>
          </p:nvSpPr>
          <p:spPr>
            <a:xfrm rot="21440524">
              <a:off x="3316195" y="2385884"/>
              <a:ext cx="2695961" cy="1752263"/>
            </a:xfrm>
            <a:prstGeom prst="arc">
              <a:avLst>
                <a:gd name="adj1" fmla="val 11734253"/>
                <a:gd name="adj2" fmla="val 20454321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>
                <a:solidFill>
                  <a:schemeClr val="lt1"/>
                </a:solidFill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7DE18C60-EA1A-415A-B42C-00FAF5FD6CA6}"/>
                </a:ext>
              </a:extLst>
            </p:cNvPr>
            <p:cNvSpPr/>
            <p:nvPr/>
          </p:nvSpPr>
          <p:spPr>
            <a:xfrm rot="21440524">
              <a:off x="2087100" y="2411215"/>
              <a:ext cx="4062898" cy="1752263"/>
            </a:xfrm>
            <a:prstGeom prst="arc">
              <a:avLst>
                <a:gd name="adj1" fmla="val 11179467"/>
                <a:gd name="adj2" fmla="val 2112959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>
                <a:solidFill>
                  <a:schemeClr val="lt1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4AF8BDE-5E1E-493B-BBA2-BC70ED251B6A}"/>
                </a:ext>
              </a:extLst>
            </p:cNvPr>
            <p:cNvSpPr/>
            <p:nvPr/>
          </p:nvSpPr>
          <p:spPr>
            <a:xfrm>
              <a:off x="3326191" y="3239727"/>
              <a:ext cx="46183" cy="50801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363B7D48-680D-41AF-9353-0AC95688ABF7}"/>
                </a:ext>
              </a:extLst>
            </p:cNvPr>
            <p:cNvSpPr/>
            <p:nvPr/>
          </p:nvSpPr>
          <p:spPr>
            <a:xfrm rot="10128496">
              <a:off x="3325423" y="2159212"/>
              <a:ext cx="2740270" cy="1752263"/>
            </a:xfrm>
            <a:prstGeom prst="arc">
              <a:avLst>
                <a:gd name="adj1" fmla="val 11248359"/>
                <a:gd name="adj2" fmla="val 115088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>
                <a:solidFill>
                  <a:schemeClr val="lt1"/>
                </a:solidFill>
              </a:endParaRPr>
            </a:p>
          </p:txBody>
        </p:sp>
      </p:grpSp>
      <p:grpSp>
        <p:nvGrpSpPr>
          <p:cNvPr id="55" name="European's Network">
            <a:extLst>
              <a:ext uri="{FF2B5EF4-FFF2-40B4-BE49-F238E27FC236}">
                <a16:creationId xmlns:a16="http://schemas.microsoft.com/office/drawing/2014/main" id="{8238B7F5-2D3B-4ED9-B52F-1EC599A7A63E}"/>
              </a:ext>
            </a:extLst>
          </p:cNvPr>
          <p:cNvGrpSpPr/>
          <p:nvPr/>
        </p:nvGrpSpPr>
        <p:grpSpPr>
          <a:xfrm>
            <a:off x="5373230" y="2600283"/>
            <a:ext cx="1072019" cy="724100"/>
            <a:chOff x="5373230" y="2600283"/>
            <a:chExt cx="1072019" cy="724100"/>
          </a:xfrm>
        </p:grpSpPr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D607C0B-49AA-4669-A89D-95C4495FEF6F}"/>
                </a:ext>
              </a:extLst>
            </p:cNvPr>
            <p:cNvSpPr/>
            <p:nvPr/>
          </p:nvSpPr>
          <p:spPr>
            <a:xfrm>
              <a:off x="5841637" y="2722830"/>
              <a:ext cx="182908" cy="187388"/>
            </a:xfrm>
            <a:prstGeom prst="arc">
              <a:avLst>
                <a:gd name="adj1" fmla="val 12010159"/>
                <a:gd name="adj2" fmla="val 20242826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17B1956-3915-4639-A7E8-739A0DBDF243}"/>
                </a:ext>
              </a:extLst>
            </p:cNvPr>
            <p:cNvSpPr/>
            <p:nvPr/>
          </p:nvSpPr>
          <p:spPr>
            <a:xfrm>
              <a:off x="5717944" y="2623329"/>
              <a:ext cx="50801" cy="50801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1916C28-9444-47E5-879E-DD36247E1557}"/>
                </a:ext>
              </a:extLst>
            </p:cNvPr>
            <p:cNvSpPr/>
            <p:nvPr/>
          </p:nvSpPr>
          <p:spPr>
            <a:xfrm>
              <a:off x="5988048" y="2765424"/>
              <a:ext cx="50801" cy="50801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632E2C2-DC39-4ADF-87D3-4F5E584539B3}"/>
                </a:ext>
              </a:extLst>
            </p:cNvPr>
            <p:cNvSpPr/>
            <p:nvPr/>
          </p:nvSpPr>
          <p:spPr>
            <a:xfrm rot="3285900">
              <a:off x="5688397" y="2610141"/>
              <a:ext cx="435286" cy="415570"/>
            </a:xfrm>
            <a:prstGeom prst="arc">
              <a:avLst>
                <a:gd name="adj1" fmla="val 10637343"/>
                <a:gd name="adj2" fmla="val 20242826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C261739-622A-4AB2-8A34-0E0BEA744CFE}"/>
                </a:ext>
              </a:extLst>
            </p:cNvPr>
            <p:cNvSpPr/>
            <p:nvPr/>
          </p:nvSpPr>
          <p:spPr>
            <a:xfrm rot="3285900">
              <a:off x="5992109" y="2898955"/>
              <a:ext cx="435286" cy="415570"/>
            </a:xfrm>
            <a:prstGeom prst="arc">
              <a:avLst>
                <a:gd name="adj1" fmla="val 10637343"/>
                <a:gd name="adj2" fmla="val 19293191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1BCBDAE-3F56-4D8F-80E1-A6ADCB26F389}"/>
                </a:ext>
              </a:extLst>
            </p:cNvPr>
            <p:cNvSpPr/>
            <p:nvPr/>
          </p:nvSpPr>
          <p:spPr>
            <a:xfrm>
              <a:off x="5495286" y="3099595"/>
              <a:ext cx="46183" cy="50801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2FBADBDB-1CAA-4DDF-BF5F-798D7C5B85F4}"/>
                </a:ext>
              </a:extLst>
            </p:cNvPr>
            <p:cNvSpPr/>
            <p:nvPr/>
          </p:nvSpPr>
          <p:spPr>
            <a:xfrm rot="10411623">
              <a:off x="5373230" y="2789454"/>
              <a:ext cx="683174" cy="352114"/>
            </a:xfrm>
            <a:prstGeom prst="arc">
              <a:avLst>
                <a:gd name="adj1" fmla="val 10637343"/>
                <a:gd name="adj2" fmla="val 19293191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1945F59-19BA-4422-BAA2-017C821B13DB}"/>
                </a:ext>
              </a:extLst>
            </p:cNvPr>
            <p:cNvSpPr/>
            <p:nvPr/>
          </p:nvSpPr>
          <p:spPr>
            <a:xfrm>
              <a:off x="6394448" y="3128153"/>
              <a:ext cx="50801" cy="50801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CA"/>
            </a:p>
          </p:txBody>
        </p:sp>
      </p:grpSp>
      <p:grpSp>
        <p:nvGrpSpPr>
          <p:cNvPr id="20" name="RPBW Network">
            <a:extLst>
              <a:ext uri="{FF2B5EF4-FFF2-40B4-BE49-F238E27FC236}">
                <a16:creationId xmlns:a16="http://schemas.microsoft.com/office/drawing/2014/main" id="{65A65FAE-D5CD-48E4-86B5-CD669AE57534}"/>
              </a:ext>
            </a:extLst>
          </p:cNvPr>
          <p:cNvGrpSpPr/>
          <p:nvPr/>
        </p:nvGrpSpPr>
        <p:grpSpPr>
          <a:xfrm>
            <a:off x="3528276" y="2621879"/>
            <a:ext cx="2567723" cy="852378"/>
            <a:chOff x="3528276" y="2621879"/>
            <a:chExt cx="2567723" cy="85237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3CA35CD-735E-4145-BB45-785E2066A4C0}"/>
                </a:ext>
              </a:extLst>
            </p:cNvPr>
            <p:cNvSpPr/>
            <p:nvPr/>
          </p:nvSpPr>
          <p:spPr>
            <a:xfrm>
              <a:off x="5810249" y="2774950"/>
              <a:ext cx="82550" cy="8255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19BFD4A-2294-4B4C-8B49-69FAB07D865E}"/>
                </a:ext>
              </a:extLst>
            </p:cNvPr>
            <p:cNvSpPr/>
            <p:nvPr/>
          </p:nvSpPr>
          <p:spPr>
            <a:xfrm>
              <a:off x="6013449" y="2901157"/>
              <a:ext cx="82550" cy="8255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5ED4502-CADB-4484-AC86-D8C6BBC069C2}"/>
                </a:ext>
              </a:extLst>
            </p:cNvPr>
            <p:cNvSpPr/>
            <p:nvPr/>
          </p:nvSpPr>
          <p:spPr>
            <a:xfrm>
              <a:off x="3528276" y="3017045"/>
              <a:ext cx="82550" cy="8255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5C31B2E7-F677-4325-8417-92B3C22867E3}"/>
                </a:ext>
              </a:extLst>
            </p:cNvPr>
            <p:cNvSpPr/>
            <p:nvPr/>
          </p:nvSpPr>
          <p:spPr>
            <a:xfrm rot="21137257">
              <a:off x="3530480" y="2621879"/>
              <a:ext cx="2339670" cy="825050"/>
            </a:xfrm>
            <a:prstGeom prst="arc">
              <a:avLst>
                <a:gd name="adj1" fmla="val 11246552"/>
                <a:gd name="adj2" fmla="val 21351761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97D1B080-D31D-43D3-A7F4-E719228FB746}"/>
                </a:ext>
              </a:extLst>
            </p:cNvPr>
            <p:cNvSpPr/>
            <p:nvPr/>
          </p:nvSpPr>
          <p:spPr>
            <a:xfrm rot="12516463">
              <a:off x="5847285" y="2780278"/>
              <a:ext cx="228208" cy="222440"/>
            </a:xfrm>
            <a:prstGeom prst="arc">
              <a:avLst>
                <a:gd name="adj1" fmla="val 11246552"/>
                <a:gd name="adj2" fmla="val 21351761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FB05128C-D5BF-48FA-A85D-04457C6A971C}"/>
                </a:ext>
              </a:extLst>
            </p:cNvPr>
            <p:cNvSpPr/>
            <p:nvPr/>
          </p:nvSpPr>
          <p:spPr>
            <a:xfrm rot="10800000">
              <a:off x="3569550" y="2645795"/>
              <a:ext cx="2518446" cy="828462"/>
            </a:xfrm>
            <a:prstGeom prst="arc">
              <a:avLst>
                <a:gd name="adj1" fmla="val 10541449"/>
                <a:gd name="adj2" fmla="val 21588462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31" name="Circuit interne">
            <a:extLst>
              <a:ext uri="{FF2B5EF4-FFF2-40B4-BE49-F238E27FC236}">
                <a16:creationId xmlns:a16="http://schemas.microsoft.com/office/drawing/2014/main" id="{4B8F22F2-AE4D-43F5-A901-B08972DFD86A}"/>
              </a:ext>
            </a:extLst>
          </p:cNvPr>
          <p:cNvGrpSpPr/>
          <p:nvPr/>
        </p:nvGrpSpPr>
        <p:grpSpPr>
          <a:xfrm>
            <a:off x="301336" y="4686300"/>
            <a:ext cx="1331080" cy="369332"/>
            <a:chOff x="301336" y="4686300"/>
            <a:chExt cx="13310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E24985-CECB-4A1F-8406-4FF25640F366}"/>
                </a:ext>
              </a:extLst>
            </p:cNvPr>
            <p:cNvSpPr txBox="1"/>
            <p:nvPr/>
          </p:nvSpPr>
          <p:spPr>
            <a:xfrm>
              <a:off x="767884" y="4686300"/>
              <a:ext cx="864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82B2B"/>
                  </a:solidFill>
                </a:rPr>
                <a:t>interne</a:t>
              </a:r>
              <a:endParaRPr lang="fr-CA" dirty="0">
                <a:solidFill>
                  <a:srgbClr val="E82B2B"/>
                </a:solidFill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88D7691-21A6-43B6-9E15-6125A5693072}"/>
                </a:ext>
              </a:extLst>
            </p:cNvPr>
            <p:cNvCxnSpPr>
              <a:stCxn id="8" idx="1"/>
            </p:cNvCxnSpPr>
            <p:nvPr/>
          </p:nvCxnSpPr>
          <p:spPr>
            <a:xfrm flipH="1">
              <a:off x="301336" y="4870966"/>
              <a:ext cx="466548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Circuit europe">
            <a:extLst>
              <a:ext uri="{FF2B5EF4-FFF2-40B4-BE49-F238E27FC236}">
                <a16:creationId xmlns:a16="http://schemas.microsoft.com/office/drawing/2014/main" id="{F3BD4101-4038-4237-A9F1-BA260CA2B36C}"/>
              </a:ext>
            </a:extLst>
          </p:cNvPr>
          <p:cNvGrpSpPr/>
          <p:nvPr/>
        </p:nvGrpSpPr>
        <p:grpSpPr>
          <a:xfrm>
            <a:off x="301336" y="5032514"/>
            <a:ext cx="1561207" cy="369332"/>
            <a:chOff x="301336" y="5032514"/>
            <a:chExt cx="1561207" cy="36933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EB68F9-D680-49FD-88DD-30EC286A772A}"/>
                </a:ext>
              </a:extLst>
            </p:cNvPr>
            <p:cNvSpPr txBox="1"/>
            <p:nvPr/>
          </p:nvSpPr>
          <p:spPr>
            <a:xfrm>
              <a:off x="767884" y="5032514"/>
              <a:ext cx="10946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A7D576"/>
                  </a:solidFill>
                </a:rPr>
                <a:t>euro</a:t>
              </a:r>
              <a:r>
                <a:rPr lang="fr-CA" dirty="0">
                  <a:solidFill>
                    <a:srgbClr val="A7D576"/>
                  </a:solidFill>
                </a:rPr>
                <a:t>péen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4C0C034-E50A-40DF-B019-2E682CF64620}"/>
                </a:ext>
              </a:extLst>
            </p:cNvPr>
            <p:cNvCxnSpPr>
              <a:stCxn id="39" idx="1"/>
            </p:cNvCxnSpPr>
            <p:nvPr/>
          </p:nvCxnSpPr>
          <p:spPr>
            <a:xfrm flipH="1">
              <a:off x="301336" y="5217180"/>
              <a:ext cx="466548" cy="0"/>
            </a:xfrm>
            <a:prstGeom prst="line">
              <a:avLst/>
            </a:prstGeom>
            <a:ln w="508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Circuit NA">
            <a:extLst>
              <a:ext uri="{FF2B5EF4-FFF2-40B4-BE49-F238E27FC236}">
                <a16:creationId xmlns:a16="http://schemas.microsoft.com/office/drawing/2014/main" id="{25A02E7D-B406-427F-9D02-05FC03E2AFAE}"/>
              </a:ext>
            </a:extLst>
          </p:cNvPr>
          <p:cNvGrpSpPr/>
          <p:nvPr/>
        </p:nvGrpSpPr>
        <p:grpSpPr>
          <a:xfrm>
            <a:off x="301336" y="5385520"/>
            <a:ext cx="2088852" cy="369332"/>
            <a:chOff x="301336" y="5385520"/>
            <a:chExt cx="2088852" cy="36933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CF57AE4-4F52-4E02-AFEE-1B563D34E76A}"/>
                </a:ext>
              </a:extLst>
            </p:cNvPr>
            <p:cNvSpPr txBox="1"/>
            <p:nvPr/>
          </p:nvSpPr>
          <p:spPr>
            <a:xfrm>
              <a:off x="767884" y="5385520"/>
              <a:ext cx="1622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A" dirty="0">
                  <a:solidFill>
                    <a:srgbClr val="FFC000"/>
                  </a:solidFill>
                </a:rPr>
                <a:t>nord-américain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F39DC5D-F414-43B0-8FDB-E70020FC7F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336" y="5580162"/>
              <a:ext cx="466548" cy="0"/>
            </a:xfrm>
            <a:prstGeom prst="line">
              <a:avLst/>
            </a:prstGeom>
            <a:ln w="508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Circuit asie">
            <a:extLst>
              <a:ext uri="{FF2B5EF4-FFF2-40B4-BE49-F238E27FC236}">
                <a16:creationId xmlns:a16="http://schemas.microsoft.com/office/drawing/2014/main" id="{F8AF8F84-B817-4821-A695-F55408E1F3EA}"/>
              </a:ext>
            </a:extLst>
          </p:cNvPr>
          <p:cNvGrpSpPr/>
          <p:nvPr/>
        </p:nvGrpSpPr>
        <p:grpSpPr>
          <a:xfrm>
            <a:off x="301336" y="5762703"/>
            <a:ext cx="1501896" cy="369332"/>
            <a:chOff x="301336" y="5762703"/>
            <a:chExt cx="1501896" cy="36933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9602419-A151-408F-835E-737E9BC839AB}"/>
                </a:ext>
              </a:extLst>
            </p:cNvPr>
            <p:cNvSpPr txBox="1"/>
            <p:nvPr/>
          </p:nvSpPr>
          <p:spPr>
            <a:xfrm>
              <a:off x="767884" y="5762703"/>
              <a:ext cx="10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23AADB"/>
                  </a:solidFill>
                </a:rPr>
                <a:t>asiatique</a:t>
              </a:r>
              <a:endParaRPr lang="fr-CA" dirty="0">
                <a:solidFill>
                  <a:srgbClr val="23AADB"/>
                </a:solidFill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6D67B3-26FA-4A5B-9BD9-E92570E06B5C}"/>
                </a:ext>
              </a:extLst>
            </p:cNvPr>
            <p:cNvCxnSpPr>
              <a:stCxn id="46" idx="1"/>
            </p:cNvCxnSpPr>
            <p:nvPr/>
          </p:nvCxnSpPr>
          <p:spPr>
            <a:xfrm flipH="1">
              <a:off x="301336" y="5947369"/>
              <a:ext cx="466548" cy="0"/>
            </a:xfrm>
            <a:prstGeom prst="line">
              <a:avLst/>
            </a:prstGeom>
            <a:ln w="50800">
              <a:solidFill>
                <a:srgbClr val="23AA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45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08BBB7-90FD-4FF4-8D23-3FA463234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286714-F091-4F20-AC11-CD07A98D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6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398B89-6356-4188-85A1-10309E7DF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Organisation</a:t>
            </a:r>
            <a:r>
              <a:rPr lang="en-US" dirty="0"/>
              <a:t> </a:t>
            </a:r>
            <a:r>
              <a:rPr lang="en-US" sz="2400" dirty="0"/>
              <a:t>(dossiers &amp; </a:t>
            </a:r>
            <a:r>
              <a:rPr lang="fr-CA" sz="2400" dirty="0"/>
              <a:t>autorisations</a:t>
            </a:r>
            <a:r>
              <a:rPr lang="en-US" sz="2400" dirty="0"/>
              <a:t>)</a:t>
            </a:r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FC8B8-CB68-4F2F-A21B-F58F3298D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030" y="1260137"/>
            <a:ext cx="2424885" cy="4740541"/>
          </a:xfrm>
          <a:prstGeom prst="rect">
            <a:avLst/>
          </a:prstGeom>
        </p:spPr>
      </p:pic>
      <p:grpSp>
        <p:nvGrpSpPr>
          <p:cNvPr id="13" name="Formats - Plans">
            <a:extLst>
              <a:ext uri="{FF2B5EF4-FFF2-40B4-BE49-F238E27FC236}">
                <a16:creationId xmlns:a16="http://schemas.microsoft.com/office/drawing/2014/main" id="{F0E46FDB-38FA-4F65-A114-F56F469B045D}"/>
              </a:ext>
            </a:extLst>
          </p:cNvPr>
          <p:cNvGrpSpPr/>
          <p:nvPr/>
        </p:nvGrpSpPr>
        <p:grpSpPr>
          <a:xfrm>
            <a:off x="1717964" y="1348509"/>
            <a:ext cx="7416800" cy="1745673"/>
            <a:chOff x="1717964" y="1348509"/>
            <a:chExt cx="7416800" cy="174567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327EDB8-D7D0-4699-B878-245B4FE65249}"/>
                </a:ext>
              </a:extLst>
            </p:cNvPr>
            <p:cNvSpPr/>
            <p:nvPr/>
          </p:nvSpPr>
          <p:spPr>
            <a:xfrm>
              <a:off x="5571334" y="1574800"/>
              <a:ext cx="3290033" cy="1285940"/>
            </a:xfrm>
            <a:prstGeom prst="roundRect">
              <a:avLst/>
            </a:prstGeom>
            <a:solidFill>
              <a:srgbClr val="E50046"/>
            </a:solidFill>
            <a:ln>
              <a:solidFill>
                <a:srgbClr val="E500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 formats de </a:t>
              </a:r>
              <a:r>
                <a:rPr lang="en-US" dirty="0" err="1"/>
                <a:t>fichier</a:t>
              </a:r>
              <a:r>
                <a:rPr lang="en-US" dirty="0"/>
                <a:t> support</a:t>
              </a:r>
              <a:r>
                <a:rPr lang="fr-CA" dirty="0" err="1"/>
                <a:t>és</a:t>
              </a:r>
              <a:endParaRPr lang="fr-CA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5E3E674-743C-43F7-8697-0FCE13DF3AF4}"/>
                </a:ext>
              </a:extLst>
            </p:cNvPr>
            <p:cNvSpPr/>
            <p:nvPr/>
          </p:nvSpPr>
          <p:spPr>
            <a:xfrm>
              <a:off x="1717964" y="1348509"/>
              <a:ext cx="7416800" cy="1745673"/>
            </a:xfrm>
            <a:prstGeom prst="roundRect">
              <a:avLst/>
            </a:prstGeom>
            <a:noFill/>
            <a:ln w="25400">
              <a:solidFill>
                <a:srgbClr val="E500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 dirty="0"/>
            </a:p>
          </p:txBody>
        </p:sp>
      </p:grpSp>
      <p:grpSp>
        <p:nvGrpSpPr>
          <p:cNvPr id="14" name="Formats - Projets">
            <a:extLst>
              <a:ext uri="{FF2B5EF4-FFF2-40B4-BE49-F238E27FC236}">
                <a16:creationId xmlns:a16="http://schemas.microsoft.com/office/drawing/2014/main" id="{0975D2FB-48D4-4BBC-BDE2-BE39FCA8FBC6}"/>
              </a:ext>
            </a:extLst>
          </p:cNvPr>
          <p:cNvGrpSpPr/>
          <p:nvPr/>
        </p:nvGrpSpPr>
        <p:grpSpPr>
          <a:xfrm>
            <a:off x="1717963" y="3094182"/>
            <a:ext cx="7416800" cy="2906495"/>
            <a:chOff x="1717963" y="3094182"/>
            <a:chExt cx="7416800" cy="290649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36C8A6D-2688-4DB8-92A7-8762127326EB}"/>
                </a:ext>
              </a:extLst>
            </p:cNvPr>
            <p:cNvSpPr/>
            <p:nvPr/>
          </p:nvSpPr>
          <p:spPr>
            <a:xfrm>
              <a:off x="5603997" y="3436739"/>
              <a:ext cx="3257370" cy="2329360"/>
            </a:xfrm>
            <a:prstGeom prst="roundRect">
              <a:avLst/>
            </a:prstGeom>
            <a:solidFill>
              <a:srgbClr val="0096B0"/>
            </a:solidFill>
            <a:ln>
              <a:solidFill>
                <a:srgbClr val="0096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Plus de 100 formats de </a:t>
              </a:r>
              <a:r>
                <a:rPr lang="en-US" dirty="0" err="1"/>
                <a:t>fichier</a:t>
              </a:r>
              <a:r>
                <a:rPr lang="en-US" dirty="0"/>
                <a:t> support</a:t>
              </a:r>
              <a:r>
                <a:rPr lang="fr-CA" dirty="0" err="1"/>
                <a:t>és</a:t>
              </a:r>
              <a:endParaRPr lang="fr-CA" dirty="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5A391D7-F8B6-42B9-B30D-636C446CC506}"/>
                </a:ext>
              </a:extLst>
            </p:cNvPr>
            <p:cNvSpPr/>
            <p:nvPr/>
          </p:nvSpPr>
          <p:spPr>
            <a:xfrm>
              <a:off x="1717963" y="3094182"/>
              <a:ext cx="7416800" cy="2906495"/>
            </a:xfrm>
            <a:prstGeom prst="roundRect">
              <a:avLst>
                <a:gd name="adj" fmla="val 10005"/>
              </a:avLst>
            </a:prstGeom>
            <a:noFill/>
            <a:ln w="25400">
              <a:solidFill>
                <a:srgbClr val="0096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 dirty="0"/>
            </a:p>
          </p:txBody>
        </p:sp>
      </p:grpSp>
      <p:pic>
        <p:nvPicPr>
          <p:cNvPr id="8" name="Autorisation">
            <a:extLst>
              <a:ext uri="{FF2B5EF4-FFF2-40B4-BE49-F238E27FC236}">
                <a16:creationId xmlns:a16="http://schemas.microsoft.com/office/drawing/2014/main" id="{8FD9DC97-0873-43BA-9235-654DFE198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428" y="2115705"/>
            <a:ext cx="10257143" cy="2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30B784-3D59-4997-8139-1B573AB1B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E14563-66A1-41A7-AAC7-F75FC14DE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7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D77D843-45CE-474E-A92D-89CDDF733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Versions</a:t>
            </a:r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8E678-1CE4-4341-8115-2D195EFB4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565" y="1280847"/>
            <a:ext cx="4670019" cy="48779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FE9A49-1FA3-4D16-917B-3C6952873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21" y="1298481"/>
            <a:ext cx="8174146" cy="497788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EB9CE1-576E-49D0-B6BF-C1F67D74137A}"/>
              </a:ext>
            </a:extLst>
          </p:cNvPr>
          <p:cNvSpPr/>
          <p:nvPr/>
        </p:nvSpPr>
        <p:spPr>
          <a:xfrm>
            <a:off x="9184341" y="1298481"/>
            <a:ext cx="2656370" cy="1036767"/>
          </a:xfrm>
          <a:prstGeom prst="roundRect">
            <a:avLst/>
          </a:prstGeom>
          <a:solidFill>
            <a:srgbClr val="0096B0"/>
          </a:solidFill>
          <a:ln w="25400">
            <a:solidFill>
              <a:srgbClr val="E500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Stockage </a:t>
            </a:r>
            <a:r>
              <a:rPr lang="fr-CA" sz="2800" dirty="0"/>
              <a:t>illimités</a:t>
            </a:r>
          </a:p>
        </p:txBody>
      </p:sp>
    </p:spTree>
    <p:extLst>
      <p:ext uri="{BB962C8B-B14F-4D97-AF65-F5344CB8AC3E}">
        <p14:creationId xmlns:p14="http://schemas.microsoft.com/office/powerpoint/2010/main" val="310021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AF9F19-13AA-4F8A-934F-D2670E9C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5C9D71-1856-4955-8212-483C66FC4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8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373B64-7DD7-4054-B2E3-822DEF84E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Office</a:t>
            </a:r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DB3D5-B99C-486F-9B7E-2B2888A2F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723" y="1245086"/>
            <a:ext cx="9892553" cy="4739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5806E3-F6A6-4848-8F63-F49A85DF53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9744"/>
          <a:stretch/>
        </p:blipFill>
        <p:spPr>
          <a:xfrm>
            <a:off x="1927303" y="2517478"/>
            <a:ext cx="7307250" cy="1097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2AF988-D1B2-48DC-BC08-757C685E25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443"/>
          <a:stretch/>
        </p:blipFill>
        <p:spPr>
          <a:xfrm>
            <a:off x="6271087" y="3940037"/>
            <a:ext cx="3998746" cy="109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2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AE4A7-B9FC-47EE-9FC0-85EC61B3B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8D9909-8E8D-497C-B29C-77D52B35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9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36396-47A7-415E-B786-3B7CDD11E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BIM 360 et les </a:t>
            </a:r>
            <a:r>
              <a:rPr lang="fr-CA" dirty="0" err="1"/>
              <a:t>IFCs</a:t>
            </a:r>
            <a:r>
              <a:rPr lang="fr-CA" dirty="0"/>
              <a:t> (la création)</a:t>
            </a:r>
          </a:p>
        </p:txBody>
      </p:sp>
      <p:sp>
        <p:nvSpPr>
          <p:cNvPr id="10" name="Design Automation">
            <a:extLst>
              <a:ext uri="{FF2B5EF4-FFF2-40B4-BE49-F238E27FC236}">
                <a16:creationId xmlns:a16="http://schemas.microsoft.com/office/drawing/2014/main" id="{88889EDA-6889-4734-8698-DB10228D3662}"/>
              </a:ext>
            </a:extLst>
          </p:cNvPr>
          <p:cNvSpPr/>
          <p:nvPr/>
        </p:nvSpPr>
        <p:spPr>
          <a:xfrm>
            <a:off x="2103144" y="3464351"/>
            <a:ext cx="3539483" cy="541446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bg1"/>
                </a:solidFill>
                <a:latin typeface="+mj-lt"/>
              </a:rPr>
              <a:t>Design Automation for Revit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C94BB9-6102-4C6D-BFDE-D5CDB1594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47" y="1484111"/>
            <a:ext cx="1380270" cy="1380270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</p:spPr>
      </p:pic>
      <p:sp>
        <p:nvSpPr>
          <p:cNvPr id="12" name="Model Derivative">
            <a:extLst>
              <a:ext uri="{FF2B5EF4-FFF2-40B4-BE49-F238E27FC236}">
                <a16:creationId xmlns:a16="http://schemas.microsoft.com/office/drawing/2014/main" id="{5A0B8165-D32E-4105-8BCC-DDC9DEAF99FF}"/>
              </a:ext>
            </a:extLst>
          </p:cNvPr>
          <p:cNvSpPr/>
          <p:nvPr/>
        </p:nvSpPr>
        <p:spPr>
          <a:xfrm>
            <a:off x="6283651" y="4691344"/>
            <a:ext cx="2269322" cy="541446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bg1"/>
                </a:solidFill>
                <a:latin typeface="+mj-lt"/>
              </a:rPr>
              <a:t>Model </a:t>
            </a:r>
            <a:r>
              <a:rPr lang="fr-CA" dirty="0" err="1">
                <a:solidFill>
                  <a:schemeClr val="bg1"/>
                </a:solidFill>
                <a:latin typeface="+mj-lt"/>
              </a:rPr>
              <a:t>Derivative</a:t>
            </a:r>
            <a:endParaRPr lang="fr-CA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5" name="To Design Automation">
            <a:extLst>
              <a:ext uri="{FF2B5EF4-FFF2-40B4-BE49-F238E27FC236}">
                <a16:creationId xmlns:a16="http://schemas.microsoft.com/office/drawing/2014/main" id="{5318FAEE-4887-4978-A3A4-8E6FDE439C5E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1949450" y="2174246"/>
            <a:ext cx="1923436" cy="1290105"/>
          </a:xfrm>
          <a:prstGeom prst="bentConnector2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o Model Derivative">
            <a:extLst>
              <a:ext uri="{FF2B5EF4-FFF2-40B4-BE49-F238E27FC236}">
                <a16:creationId xmlns:a16="http://schemas.microsoft.com/office/drawing/2014/main" id="{851A608C-7D3F-4AD9-9B8B-D29EDEB4F75D}"/>
              </a:ext>
            </a:extLst>
          </p:cNvPr>
          <p:cNvCxnSpPr>
            <a:cxnSpLocks/>
            <a:stCxn id="10" idx="2"/>
          </p:cNvCxnSpPr>
          <p:nvPr/>
        </p:nvCxnSpPr>
        <p:spPr>
          <a:xfrm rot="16200000" flipH="1">
            <a:off x="4600133" y="3278549"/>
            <a:ext cx="956270" cy="2410765"/>
          </a:xfrm>
          <a:prstGeom prst="bentConnector2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To Docs">
            <a:extLst>
              <a:ext uri="{FF2B5EF4-FFF2-40B4-BE49-F238E27FC236}">
                <a16:creationId xmlns:a16="http://schemas.microsoft.com/office/drawing/2014/main" id="{9C86DC7E-432D-4457-B391-E64C08F3B21C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8552973" y="2738865"/>
            <a:ext cx="1513972" cy="2223202"/>
          </a:xfrm>
          <a:prstGeom prst="bentConnector3">
            <a:avLst>
              <a:gd name="adj1" fmla="val 50000"/>
            </a:avLst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206232B2-AB94-44EC-8881-D6B6CF597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02" y="2930089"/>
            <a:ext cx="666161" cy="66616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4B2AA40-6245-409D-8E14-89EA8B346049}"/>
              </a:ext>
            </a:extLst>
          </p:cNvPr>
          <p:cNvSpPr/>
          <p:nvPr/>
        </p:nvSpPr>
        <p:spPr>
          <a:xfrm>
            <a:off x="2477991" y="5775713"/>
            <a:ext cx="7236018" cy="36512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bg1"/>
                </a:solidFill>
                <a:latin typeface="+mj-lt"/>
              </a:rPr>
              <a:t>*à ce jour il faut toujours un espace de stockage intermédiaire…</a:t>
            </a:r>
          </a:p>
        </p:txBody>
      </p:sp>
      <p:pic>
        <p:nvPicPr>
          <p:cNvPr id="7170" name="Forge" descr="Image result for autodesk forge icon">
            <a:extLst>
              <a:ext uri="{FF2B5EF4-FFF2-40B4-BE49-F238E27FC236}">
                <a16:creationId xmlns:a16="http://schemas.microsoft.com/office/drawing/2014/main" id="{233B1E97-B9CF-4B4B-AFC5-41FD1567A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4" t="36739" r="4343" b="37844"/>
          <a:stretch/>
        </p:blipFill>
        <p:spPr bwMode="auto">
          <a:xfrm>
            <a:off x="4798243" y="1292081"/>
            <a:ext cx="4185502" cy="75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Docs + IFC">
            <a:extLst>
              <a:ext uri="{FF2B5EF4-FFF2-40B4-BE49-F238E27FC236}">
                <a16:creationId xmlns:a16="http://schemas.microsoft.com/office/drawing/2014/main" id="{53539A96-12ED-4CE6-AE31-561BD3D02C9D}"/>
              </a:ext>
            </a:extLst>
          </p:cNvPr>
          <p:cNvGrpSpPr/>
          <p:nvPr/>
        </p:nvGrpSpPr>
        <p:grpSpPr>
          <a:xfrm>
            <a:off x="10066945" y="2048730"/>
            <a:ext cx="1380270" cy="2134816"/>
            <a:chOff x="10066945" y="2048730"/>
            <a:chExt cx="1380270" cy="213481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DDD914F-5722-4CE6-A958-336B0A0C5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6945" y="2048730"/>
              <a:ext cx="1380270" cy="1380270"/>
            </a:xfrm>
            <a:prstGeom prst="rect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</p:pic>
        <p:graphicFrame>
          <p:nvGraphicFramePr>
            <p:cNvPr id="33" name="Object 32">
              <a:extLst>
                <a:ext uri="{FF2B5EF4-FFF2-40B4-BE49-F238E27FC236}">
                  <a16:creationId xmlns:a16="http://schemas.microsoft.com/office/drawing/2014/main" id="{E80A0A21-D71C-4989-A6A0-8D7038886F3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9621448"/>
                </p:ext>
              </p:extLst>
            </p:nvPr>
          </p:nvGraphicFramePr>
          <p:xfrm>
            <a:off x="10422390" y="3517385"/>
            <a:ext cx="669379" cy="666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30" r:id="rId6" imgW="2640960" imgH="2628360" progId="">
                    <p:embed/>
                  </p:oleObj>
                </mc:Choice>
                <mc:Fallback>
                  <p:oleObj r:id="rId6" imgW="2640960" imgH="262836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0422390" y="3517385"/>
                          <a:ext cx="669379" cy="6661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2309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AE4A7-B9FC-47EE-9FC0-85EC61B3B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8D9909-8E8D-497C-B29C-77D52B35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10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36396-47A7-415E-B786-3B7CDD11E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BIM 360 et les </a:t>
            </a:r>
            <a:r>
              <a:rPr lang="fr-CA" dirty="0" err="1"/>
              <a:t>IFCs</a:t>
            </a:r>
            <a:r>
              <a:rPr lang="fr-CA" dirty="0"/>
              <a:t> (le </a:t>
            </a:r>
            <a:r>
              <a:rPr lang="fr-CA" dirty="0" err="1"/>
              <a:t>viewer</a:t>
            </a:r>
            <a:r>
              <a:rPr lang="fr-CA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6F5E43-94B7-4DD7-A1DC-D5B2A37EC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811" y="1115066"/>
            <a:ext cx="9260378" cy="51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67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AE4A7-B9FC-47EE-9FC0-85EC61B3B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8D9909-8E8D-497C-B29C-77D52B35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11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36396-47A7-415E-B786-3B7CDD11E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BIM 360 et les </a:t>
            </a:r>
            <a:r>
              <a:rPr lang="fr-CA" dirty="0" err="1"/>
              <a:t>IFCs</a:t>
            </a:r>
            <a:r>
              <a:rPr lang="fr-CA" dirty="0"/>
              <a:t> (la comparaison)</a:t>
            </a:r>
          </a:p>
        </p:txBody>
      </p:sp>
      <p:pic>
        <p:nvPicPr>
          <p:cNvPr id="6" name="Compaare">
            <a:extLst>
              <a:ext uri="{FF2B5EF4-FFF2-40B4-BE49-F238E27FC236}">
                <a16:creationId xmlns:a16="http://schemas.microsoft.com/office/drawing/2014/main" id="{AAD6BAC0-4549-4D46-B411-E3D3C8159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390" y="1241367"/>
            <a:ext cx="5262158" cy="4781666"/>
          </a:xfrm>
          <a:prstGeom prst="rect">
            <a:avLst/>
          </a:prstGeom>
        </p:spPr>
      </p:pic>
      <p:pic>
        <p:nvPicPr>
          <p:cNvPr id="7" name="Results">
            <a:extLst>
              <a:ext uri="{FF2B5EF4-FFF2-40B4-BE49-F238E27FC236}">
                <a16:creationId xmlns:a16="http://schemas.microsoft.com/office/drawing/2014/main" id="{6A81BCC7-10CF-492A-B649-AFB9CD397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686" y="1404829"/>
            <a:ext cx="8058150" cy="445474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30EE05F-6C56-419F-805B-D2AA69C4B0C1}"/>
              </a:ext>
            </a:extLst>
          </p:cNvPr>
          <p:cNvSpPr/>
          <p:nvPr/>
        </p:nvSpPr>
        <p:spPr>
          <a:xfrm>
            <a:off x="3667125" y="4095750"/>
            <a:ext cx="1047750" cy="542925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183713-7820-4F31-8594-5FADA6BBF4D9}"/>
              </a:ext>
            </a:extLst>
          </p:cNvPr>
          <p:cNvSpPr/>
          <p:nvPr/>
        </p:nvSpPr>
        <p:spPr>
          <a:xfrm>
            <a:off x="6031886" y="4095750"/>
            <a:ext cx="1047750" cy="542925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3427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66C9A-9422-4EFB-B7DE-670C368C9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7CD187-921C-4955-8950-4B1E02702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12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8E12D6-4F67-4E36-87D1-1AEAB26C1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BIM 360 et les </a:t>
            </a:r>
            <a:r>
              <a:rPr lang="fr-CA" dirty="0" err="1"/>
              <a:t>IFCs</a:t>
            </a:r>
            <a:r>
              <a:rPr lang="fr-CA" dirty="0"/>
              <a:t> (la coordination)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E4F94-E6F7-4D20-8D57-3E30714C7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944" y="1115066"/>
            <a:ext cx="9076112" cy="503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4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AE4A7-B9FC-47EE-9FC0-85EC61B3B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8D9909-8E8D-497C-B29C-77D52B35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13</a:t>
            </a:fld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636396-47A7-415E-B786-3B7CDD11E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BIM 360 c’est pas parfait donc…</a:t>
            </a:r>
          </a:p>
        </p:txBody>
      </p:sp>
      <p:pic>
        <p:nvPicPr>
          <p:cNvPr id="38" name="Shape 102">
            <a:extLst>
              <a:ext uri="{FF2B5EF4-FFF2-40B4-BE49-F238E27FC236}">
                <a16:creationId xmlns:a16="http://schemas.microsoft.com/office/drawing/2014/main" id="{92D753C3-C26A-4F96-A0DB-CFFC206AFC3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309" y="4033778"/>
            <a:ext cx="1527628" cy="1527628"/>
          </a:xfrm>
          <a:prstGeom prst="roundRect">
            <a:avLst/>
          </a:prstGeom>
          <a:noFill/>
          <a:ln w="47625">
            <a:solidFill>
              <a:schemeClr val="tx1">
                <a:lumMod val="75000"/>
                <a:lumOff val="25000"/>
              </a:schemeClr>
            </a:solidFill>
          </a:ln>
          <a:effectLst/>
        </p:spPr>
      </p:pic>
      <p:pic>
        <p:nvPicPr>
          <p:cNvPr id="60" name="Shape 96">
            <a:extLst>
              <a:ext uri="{FF2B5EF4-FFF2-40B4-BE49-F238E27FC236}">
                <a16:creationId xmlns:a16="http://schemas.microsoft.com/office/drawing/2014/main" id="{632D31DA-7A5F-48F6-A697-25755623965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7256" y="3145720"/>
            <a:ext cx="850816" cy="850816"/>
          </a:xfrm>
          <a:prstGeom prst="roundRect">
            <a:avLst/>
          </a:prstGeom>
          <a:noFill/>
          <a:ln w="3175">
            <a:noFill/>
          </a:ln>
          <a:effectLst/>
        </p:spPr>
      </p:pic>
      <p:pic>
        <p:nvPicPr>
          <p:cNvPr id="57" name="Picture 4" descr="Image result for structural engineer icons">
            <a:extLst>
              <a:ext uri="{FF2B5EF4-FFF2-40B4-BE49-F238E27FC236}">
                <a16:creationId xmlns:a16="http://schemas.microsoft.com/office/drawing/2014/main" id="{25B0A22C-92A0-4DE7-AAF4-AB609C31A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941" y="2360510"/>
            <a:ext cx="691981" cy="6919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F0903DF8-0843-46C1-8CDC-64EA0751562C}"/>
              </a:ext>
            </a:extLst>
          </p:cNvPr>
          <p:cNvSpPr/>
          <p:nvPr/>
        </p:nvSpPr>
        <p:spPr>
          <a:xfrm>
            <a:off x="1543594" y="2323163"/>
            <a:ext cx="766675" cy="766675"/>
          </a:xfrm>
          <a:prstGeom prst="roundRect">
            <a:avLst/>
          </a:prstGeom>
          <a:noFill/>
          <a:ln w="952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7529784-2C19-418E-B566-F6EF9105E9B3}"/>
              </a:ext>
            </a:extLst>
          </p:cNvPr>
          <p:cNvSpPr txBox="1"/>
          <p:nvPr/>
        </p:nvSpPr>
        <p:spPr>
          <a:xfrm>
            <a:off x="1669777" y="2018031"/>
            <a:ext cx="514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CVC</a:t>
            </a:r>
          </a:p>
        </p:txBody>
      </p:sp>
      <p:pic>
        <p:nvPicPr>
          <p:cNvPr id="54" name="Picture 8" descr="Image result for architect icons">
            <a:extLst>
              <a:ext uri="{FF2B5EF4-FFF2-40B4-BE49-F238E27FC236}">
                <a16:creationId xmlns:a16="http://schemas.microsoft.com/office/drawing/2014/main" id="{6F02983D-9D15-44CB-BB4C-1234BA8D2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257" y="2410783"/>
            <a:ext cx="620834" cy="62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BBB8BCCF-B5D1-4CDA-A72D-92D80EF40062}"/>
              </a:ext>
            </a:extLst>
          </p:cNvPr>
          <p:cNvSpPr/>
          <p:nvPr/>
        </p:nvSpPr>
        <p:spPr>
          <a:xfrm>
            <a:off x="3274337" y="2337863"/>
            <a:ext cx="766675" cy="766675"/>
          </a:xfrm>
          <a:prstGeom prst="roundRect">
            <a:avLst/>
          </a:prstGeom>
          <a:noFill/>
          <a:ln w="952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F4467D8-27FF-4B6E-9A2B-228F331B9DE2}"/>
              </a:ext>
            </a:extLst>
          </p:cNvPr>
          <p:cNvSpPr txBox="1"/>
          <p:nvPr/>
        </p:nvSpPr>
        <p:spPr>
          <a:xfrm>
            <a:off x="3217351" y="2042757"/>
            <a:ext cx="880650" cy="242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architecture</a:t>
            </a:r>
          </a:p>
        </p:txBody>
      </p:sp>
      <p:pic>
        <p:nvPicPr>
          <p:cNvPr id="51" name="Picture 6" descr="Related image">
            <a:extLst>
              <a:ext uri="{FF2B5EF4-FFF2-40B4-BE49-F238E27FC236}">
                <a16:creationId xmlns:a16="http://schemas.microsoft.com/office/drawing/2014/main" id="{739C6944-2430-4098-BB80-D90A8327A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040" y="4115519"/>
            <a:ext cx="601328" cy="60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E3E63DA-AC04-4579-A947-32705C756F57}"/>
              </a:ext>
            </a:extLst>
          </p:cNvPr>
          <p:cNvSpPr/>
          <p:nvPr/>
        </p:nvSpPr>
        <p:spPr>
          <a:xfrm>
            <a:off x="1527367" y="4035175"/>
            <a:ext cx="766675" cy="766675"/>
          </a:xfrm>
          <a:prstGeom prst="roundRect">
            <a:avLst/>
          </a:prstGeom>
          <a:noFill/>
          <a:ln w="952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7090679-5556-41AA-81AB-5EBE40A11FDC}"/>
              </a:ext>
            </a:extLst>
          </p:cNvPr>
          <p:cNvSpPr txBox="1"/>
          <p:nvPr/>
        </p:nvSpPr>
        <p:spPr>
          <a:xfrm>
            <a:off x="1561707" y="3741009"/>
            <a:ext cx="697994" cy="242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structure</a:t>
            </a:r>
          </a:p>
        </p:txBody>
      </p:sp>
      <p:pic>
        <p:nvPicPr>
          <p:cNvPr id="48" name="Picture 2" descr="Related image">
            <a:extLst>
              <a:ext uri="{FF2B5EF4-FFF2-40B4-BE49-F238E27FC236}">
                <a16:creationId xmlns:a16="http://schemas.microsoft.com/office/drawing/2014/main" id="{FF33215F-40DA-4C72-A7C3-CF69BB01A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869" y="4132075"/>
            <a:ext cx="587611" cy="58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0A5D8D5-6D31-46E4-8C16-596AD22746EC}"/>
              </a:ext>
            </a:extLst>
          </p:cNvPr>
          <p:cNvSpPr/>
          <p:nvPr/>
        </p:nvSpPr>
        <p:spPr>
          <a:xfrm>
            <a:off x="3274337" y="4042543"/>
            <a:ext cx="766675" cy="766675"/>
          </a:xfrm>
          <a:prstGeom prst="roundRect">
            <a:avLst/>
          </a:prstGeom>
          <a:noFill/>
          <a:ln w="952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D6F722A-7EE0-4DB9-B069-522910670B7A}"/>
              </a:ext>
            </a:extLst>
          </p:cNvPr>
          <p:cNvSpPr txBox="1"/>
          <p:nvPr/>
        </p:nvSpPr>
        <p:spPr>
          <a:xfrm>
            <a:off x="3299919" y="3694326"/>
            <a:ext cx="6696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Segoe UI" panose="020B0502040204020203" pitchFamily="34" charset="0"/>
                <a:cs typeface="Segoe UI" panose="020B0502040204020203" pitchFamily="34" charset="0"/>
              </a:rPr>
              <a:t>autres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70523D9-482D-454D-9458-CBD44996039F}"/>
              </a:ext>
            </a:extLst>
          </p:cNvPr>
          <p:cNvSpPr/>
          <p:nvPr/>
        </p:nvSpPr>
        <p:spPr>
          <a:xfrm>
            <a:off x="1279921" y="1922218"/>
            <a:ext cx="3044811" cy="3174161"/>
          </a:xfrm>
          <a:prstGeom prst="roundRect">
            <a:avLst/>
          </a:prstGeom>
          <a:noFill/>
          <a:ln w="635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82EF213-638A-441F-95C4-1E58F6742856}"/>
              </a:ext>
            </a:extLst>
          </p:cNvPr>
          <p:cNvSpPr txBox="1"/>
          <p:nvPr/>
        </p:nvSpPr>
        <p:spPr>
          <a:xfrm>
            <a:off x="2297176" y="1388475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MOE</a:t>
            </a:r>
          </a:p>
        </p:txBody>
      </p: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18E39318-58FE-4AFB-A3F7-561340E694F0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4324732" y="3509299"/>
            <a:ext cx="1223577" cy="1288293"/>
          </a:xfrm>
          <a:prstGeom prst="bentConnector3">
            <a:avLst/>
          </a:prstGeom>
          <a:ln w="31750">
            <a:solidFill>
              <a:srgbClr val="4472C4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7649B799-B6DD-4120-A47E-2BEB13259BD9}"/>
              </a:ext>
            </a:extLst>
          </p:cNvPr>
          <p:cNvCxnSpPr>
            <a:cxnSpLocks/>
            <a:endCxn id="67" idx="1"/>
          </p:cNvCxnSpPr>
          <p:nvPr/>
        </p:nvCxnSpPr>
        <p:spPr>
          <a:xfrm flipV="1">
            <a:off x="7075937" y="3058396"/>
            <a:ext cx="1027962" cy="1739196"/>
          </a:xfrm>
          <a:prstGeom prst="bentConnector3">
            <a:avLst/>
          </a:prstGeom>
          <a:ln w="31750">
            <a:solidFill>
              <a:srgbClr val="70AD47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D3105F8D-302B-416C-A3E2-3D376D506681}"/>
              </a:ext>
            </a:extLst>
          </p:cNvPr>
          <p:cNvGrpSpPr/>
          <p:nvPr/>
        </p:nvGrpSpPr>
        <p:grpSpPr>
          <a:xfrm>
            <a:off x="8103899" y="1248451"/>
            <a:ext cx="2607562" cy="3066948"/>
            <a:chOff x="8103899" y="1248451"/>
            <a:chExt cx="2607562" cy="3066948"/>
          </a:xfrm>
        </p:grpSpPr>
        <p:pic>
          <p:nvPicPr>
            <p:cNvPr id="72" name="Shape 98">
              <a:extLst>
                <a:ext uri="{FF2B5EF4-FFF2-40B4-BE49-F238E27FC236}">
                  <a16:creationId xmlns:a16="http://schemas.microsoft.com/office/drawing/2014/main" id="{AB22A355-5ED6-4E6B-AAC0-098C0DC8356F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359864" y="3302629"/>
              <a:ext cx="850816" cy="850816"/>
            </a:xfrm>
            <a:prstGeom prst="roundRect">
              <a:avLst/>
            </a:prstGeom>
            <a:noFill/>
            <a:ln>
              <a:noFill/>
            </a:ln>
            <a:effectLst/>
          </p:spPr>
        </p:pic>
        <p:graphicFrame>
          <p:nvGraphicFramePr>
            <p:cNvPr id="69" name="Object 68">
              <a:extLst>
                <a:ext uri="{FF2B5EF4-FFF2-40B4-BE49-F238E27FC236}">
                  <a16:creationId xmlns:a16="http://schemas.microsoft.com/office/drawing/2014/main" id="{1FC03B84-AE6C-4777-849B-629D15ADA8D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5265831"/>
                </p:ext>
              </p:extLst>
            </p:nvPr>
          </p:nvGraphicFramePr>
          <p:xfrm>
            <a:off x="8993814" y="2409832"/>
            <a:ext cx="766675" cy="766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31" r:id="rId10" imgW="6348960" imgH="6348960" progId="">
                    <p:embed/>
                  </p:oleObj>
                </mc:Choice>
                <mc:Fallback>
                  <p:oleObj r:id="rId10" imgW="6348960" imgH="6348960" progId="">
                    <p:embed/>
                    <p:pic>
                      <p:nvPicPr>
                        <p:cNvPr id="29" name="Object 28">
                          <a:extLst>
                            <a:ext uri="{FF2B5EF4-FFF2-40B4-BE49-F238E27FC236}">
                              <a16:creationId xmlns:a16="http://schemas.microsoft.com/office/drawing/2014/main" id="{7E292C91-FCBB-4E77-8C81-EB03A75CE84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8993814" y="2409832"/>
                          <a:ext cx="766675" cy="766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62461825-59B2-4D99-819D-C093F7847DD2}"/>
                </a:ext>
              </a:extLst>
            </p:cNvPr>
            <p:cNvSpPr/>
            <p:nvPr/>
          </p:nvSpPr>
          <p:spPr>
            <a:xfrm>
              <a:off x="8993814" y="2409832"/>
              <a:ext cx="766675" cy="766675"/>
            </a:xfrm>
            <a:prstGeom prst="roundRect">
              <a:avLst/>
            </a:prstGeom>
            <a:noFill/>
            <a:ln w="952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7E137F2-E8AD-40B5-B5A3-B98087902DAF}"/>
                </a:ext>
              </a:extLst>
            </p:cNvPr>
            <p:cNvSpPr txBox="1"/>
            <p:nvPr/>
          </p:nvSpPr>
          <p:spPr>
            <a:xfrm>
              <a:off x="8717167" y="1848541"/>
              <a:ext cx="13049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Gestionnaire</a:t>
              </a:r>
              <a:r>
                <a:rPr lang="en-US" sz="1400" dirty="0">
                  <a:latin typeface="Segoe UI" panose="020B0502040204020203" pitchFamily="34" charset="0"/>
                  <a:cs typeface="Segoe UI" panose="020B0502040204020203" pitchFamily="34" charset="0"/>
                </a:rPr>
                <a:t> de </a:t>
              </a:r>
              <a:r>
                <a:rPr lang="en-US" sz="1400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chantier</a:t>
              </a:r>
              <a:endParaRPr lang="en-US" sz="1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0ABC1164-FB3D-4DF3-9EDD-5178EA99F0BE}"/>
                </a:ext>
              </a:extLst>
            </p:cNvPr>
            <p:cNvSpPr/>
            <p:nvPr/>
          </p:nvSpPr>
          <p:spPr>
            <a:xfrm>
              <a:off x="8103899" y="1801393"/>
              <a:ext cx="2607562" cy="2514006"/>
            </a:xfrm>
            <a:prstGeom prst="roundRect">
              <a:avLst/>
            </a:prstGeom>
            <a:noFill/>
            <a:ln w="63500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233423F-2667-4FC3-971F-618F64187633}"/>
                </a:ext>
              </a:extLst>
            </p:cNvPr>
            <p:cNvSpPr txBox="1"/>
            <p:nvPr/>
          </p:nvSpPr>
          <p:spPr>
            <a:xfrm>
              <a:off x="8963149" y="1248451"/>
              <a:ext cx="10038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Segoe UI" panose="020B0502040204020203" pitchFamily="34" charset="0"/>
                  <a:cs typeface="Segoe UI" panose="020B0502040204020203" pitchFamily="34" charset="0"/>
                </a:rPr>
                <a:t>MOA</a:t>
              </a:r>
            </a:p>
          </p:txBody>
        </p:sp>
        <p:pic>
          <p:nvPicPr>
            <p:cNvPr id="6" name="Picture 5" descr="A close up of a sign&#10;&#10;Description automatically generated">
              <a:extLst>
                <a:ext uri="{FF2B5EF4-FFF2-40B4-BE49-F238E27FC236}">
                  <a16:creationId xmlns:a16="http://schemas.microsoft.com/office/drawing/2014/main" id="{6AB7CB77-8AC1-43FC-B1B9-4B58E1E97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6842" y="3275363"/>
              <a:ext cx="850816" cy="850816"/>
            </a:xfrm>
            <a:prstGeom prst="round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3415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C2B53B-BDE0-49C2-B676-05B3D8E6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Merci</a:t>
            </a:r>
            <a:endParaRPr lang="fr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6ED474-5387-4AA2-AC89-5F05C7458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Daniel Hurtubise</a:t>
            </a:r>
          </a:p>
          <a:p>
            <a:r>
              <a:rPr lang="en-US" sz="2800" dirty="0">
                <a:hlinkClick r:id="rId2"/>
              </a:rPr>
              <a:t>daniel.hurtubise@data-shapes.io</a:t>
            </a:r>
            <a:endParaRPr lang="en-US" sz="2800" dirty="0"/>
          </a:p>
          <a:p>
            <a:r>
              <a:rPr lang="en-US" sz="2800" dirty="0"/>
              <a:t>@danielhurtubise</a:t>
            </a:r>
          </a:p>
          <a:p>
            <a:r>
              <a:rPr lang="en-US" sz="2800" dirty="0"/>
              <a:t>@DataShapes_io</a:t>
            </a:r>
          </a:p>
          <a:p>
            <a:r>
              <a:rPr lang="en-US" sz="2800" dirty="0"/>
              <a:t>www.data-shapes.io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ED2846-A4A8-4C2F-9494-2C417CDFA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46E64A-D583-4C7A-89EA-B20124BA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1E25B-6953-467F-9B27-8F2437AB157D}" type="slidenum">
              <a:rPr lang="fr-FR" smtClean="0"/>
              <a:t>14</a:t>
            </a:fld>
            <a:endParaRPr lang="fr-F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6E8CB-259A-4C84-B593-654ECF93F4E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/>
              <a:t>BIM’s day : 28 juin 2019</a:t>
            </a:r>
            <a:endParaRPr lang="fr-FR" dirty="0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48ABAC7C-A963-453A-952A-FC5E1B121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" y="3338806"/>
            <a:ext cx="2245027" cy="224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0734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1305</TotalTime>
  <Words>291</Words>
  <Application>Microsoft Office PowerPoint</Application>
  <PresentationFormat>Widescreen</PresentationFormat>
  <Paragraphs>85</Paragraphs>
  <Slides>14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 Rounded MT Bold</vt:lpstr>
      <vt:lpstr>Calibri</vt:lpstr>
      <vt:lpstr>Calibri Light</vt:lpstr>
      <vt:lpstr>Segoe UI</vt:lpstr>
      <vt:lpstr>Rétrospective</vt:lpstr>
      <vt:lpstr>Acrobat Document</vt:lpstr>
      <vt:lpstr>BIM 360</vt:lpstr>
      <vt:lpstr>Une plateforme de…</vt:lpstr>
      <vt:lpstr>C’est quoi BIM 360?</vt:lpstr>
      <vt:lpstr>Mon scénario classique* de collaboration</vt:lpstr>
      <vt:lpstr>En utilisation</vt:lpstr>
      <vt:lpstr>Organisation (dossiers &amp; autorisations)</vt:lpstr>
      <vt:lpstr>Versions</vt:lpstr>
      <vt:lpstr>Office</vt:lpstr>
      <vt:lpstr>BIM 360 et les IFCs (la création)</vt:lpstr>
      <vt:lpstr>BIM 360 et les IFCs (le viewer)</vt:lpstr>
      <vt:lpstr>BIM 360 et les IFCs (la comparaison)</vt:lpstr>
      <vt:lpstr>BIM 360 et les IFCs (la coordination)</vt:lpstr>
      <vt:lpstr>BIM 360 c’est pas parfait donc…</vt:lpstr>
      <vt:lpstr>Merci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Modifiez le style du titre</dc:title>
  <dc:creator>Khadija El Mouedden</dc:creator>
  <cp:lastModifiedBy>Daniel Hurtubise</cp:lastModifiedBy>
  <cp:revision>195</cp:revision>
  <dcterms:created xsi:type="dcterms:W3CDTF">2018-11-30T09:55:56Z</dcterms:created>
  <dcterms:modified xsi:type="dcterms:W3CDTF">2019-06-28T04:39:35Z</dcterms:modified>
</cp:coreProperties>
</file>