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7" r:id="rId4"/>
  </p:sldMasterIdLst>
  <p:notesMasterIdLst>
    <p:notesMasterId r:id="rId33"/>
  </p:notesMasterIdLst>
  <p:sldIdLst>
    <p:sldId id="277" r:id="rId5"/>
    <p:sldId id="275" r:id="rId6"/>
    <p:sldId id="307" r:id="rId7"/>
    <p:sldId id="296" r:id="rId8"/>
    <p:sldId id="298" r:id="rId9"/>
    <p:sldId id="299" r:id="rId10"/>
    <p:sldId id="297" r:id="rId11"/>
    <p:sldId id="300" r:id="rId12"/>
    <p:sldId id="308" r:id="rId13"/>
    <p:sldId id="303" r:id="rId14"/>
    <p:sldId id="301" r:id="rId15"/>
    <p:sldId id="302" r:id="rId16"/>
    <p:sldId id="304" r:id="rId17"/>
    <p:sldId id="305" r:id="rId18"/>
    <p:sldId id="284" r:id="rId19"/>
    <p:sldId id="293" r:id="rId20"/>
    <p:sldId id="306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292" r:id="rId31"/>
    <p:sldId id="318" r:id="rId3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4" autoAdjust="0"/>
    <p:restoredTop sz="94660"/>
  </p:normalViewPr>
  <p:slideViewPr>
    <p:cSldViewPr snapToGrid="0">
      <p:cViewPr varScale="1">
        <p:scale>
          <a:sx n="99" d="100"/>
          <a:sy n="99" d="100"/>
        </p:scale>
        <p:origin x="9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r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lang="fr-CA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494136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15732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026226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658341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283306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66856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04649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340791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610900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19621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67440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0899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927724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777588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025064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068618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789752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6535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12308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60142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80701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33701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74288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60788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30507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11442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62754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68278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47115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82550" y="80963"/>
            <a:ext cx="12026899" cy="13255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pic>
        <p:nvPicPr>
          <p:cNvPr id="22" name="Shape 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475950" y="6141950"/>
            <a:ext cx="714904" cy="71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jumy_\AppData\Local\Temp\SNAGHTML1c95c696.PNG">
            <a:extLst>
              <a:ext uri="{FF2B5EF4-FFF2-40B4-BE49-F238E27FC236}">
                <a16:creationId xmlns:a16="http://schemas.microsoft.com/office/drawing/2014/main" id="{B39DE5BA-948A-4219-834F-AD595127E4D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189" y="6092982"/>
            <a:ext cx="1065761" cy="72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jumy_\AppData\Local\Temp\SNAGHTML1c97660d.PNG">
            <a:extLst>
              <a:ext uri="{FF2B5EF4-FFF2-40B4-BE49-F238E27FC236}">
                <a16:creationId xmlns:a16="http://schemas.microsoft.com/office/drawing/2014/main" id="{68ED6125-74CF-4CCE-8AAC-08A24738D2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333" y="5983083"/>
            <a:ext cx="1686362" cy="72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SzPct val="1000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SzPct val="100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SzPct val="1000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SzPct val="1000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SzPct val="1000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SzPct val="1000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SzPct val="1000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SzPct val="1000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SzPct val="1000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4" name="Picture 2" descr="C:\Users\jumy_\AppData\Local\Temp\SNAGHTML1c95c696.PNG">
            <a:extLst>
              <a:ext uri="{FF2B5EF4-FFF2-40B4-BE49-F238E27FC236}">
                <a16:creationId xmlns:a16="http://schemas.microsoft.com/office/drawing/2014/main" id="{BE53863A-4ED5-4BEB-BC34-DD9DA1D715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189" y="6092982"/>
            <a:ext cx="1065761" cy="72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jumy_\AppData\Local\Temp\SNAGHTML1c97660d.PNG">
            <a:extLst>
              <a:ext uri="{FF2B5EF4-FFF2-40B4-BE49-F238E27FC236}">
                <a16:creationId xmlns:a16="http://schemas.microsoft.com/office/drawing/2014/main" id="{367DD49C-5D31-43C7-A4CD-8661A89351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333" y="5983083"/>
            <a:ext cx="1686362" cy="72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2550" y="80963"/>
            <a:ext cx="12026899" cy="13255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2550" y="1484312"/>
            <a:ext cx="5937250" cy="52927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484312"/>
            <a:ext cx="5937250" cy="52927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3" name="Shape 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475950" y="6141950"/>
            <a:ext cx="714904" cy="71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jumy_\AppData\Local\Temp\SNAGHTML1c95c696.PNG">
            <a:extLst>
              <a:ext uri="{FF2B5EF4-FFF2-40B4-BE49-F238E27FC236}">
                <a16:creationId xmlns:a16="http://schemas.microsoft.com/office/drawing/2014/main" id="{AC281E82-5609-4B1B-81F5-BD710DA265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189" y="6092982"/>
            <a:ext cx="1065761" cy="72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jumy_\AppData\Local\Temp\SNAGHTML1c97660d.PNG">
            <a:extLst>
              <a:ext uri="{FF2B5EF4-FFF2-40B4-BE49-F238E27FC236}">
                <a16:creationId xmlns:a16="http://schemas.microsoft.com/office/drawing/2014/main" id="{387174B4-6E5A-4160-8CF7-DF0C9AC0299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333" y="5983083"/>
            <a:ext cx="1686362" cy="72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82550" y="80964"/>
            <a:ext cx="12026899" cy="129454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82550" y="1484313"/>
            <a:ext cx="5915025" cy="1020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82550" y="2505074"/>
            <a:ext cx="5915025" cy="4271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6172200" y="1484313"/>
            <a:ext cx="5937250" cy="1020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6172200" y="2505074"/>
            <a:ext cx="5937250" cy="42719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40" name="Shape 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475950" y="6141950"/>
            <a:ext cx="714904" cy="71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C:\Users\jumy_\AppData\Local\Temp\SNAGHTML1c95c696.PNG">
            <a:extLst>
              <a:ext uri="{FF2B5EF4-FFF2-40B4-BE49-F238E27FC236}">
                <a16:creationId xmlns:a16="http://schemas.microsoft.com/office/drawing/2014/main" id="{9A83108B-A919-4018-AA92-02630ED6FA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189" y="6092982"/>
            <a:ext cx="1065761" cy="72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jumy_\AppData\Local\Temp\SNAGHTML1c97660d.PNG">
            <a:extLst>
              <a:ext uri="{FF2B5EF4-FFF2-40B4-BE49-F238E27FC236}">
                <a16:creationId xmlns:a16="http://schemas.microsoft.com/office/drawing/2014/main" id="{89E0D9B6-7825-49FF-B97F-4FF7C3BA4EE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333" y="5983083"/>
            <a:ext cx="1686362" cy="72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jumy_\AppData\Local\Temp\SNAGHTML1c95c696.PNG">
            <a:extLst>
              <a:ext uri="{FF2B5EF4-FFF2-40B4-BE49-F238E27FC236}">
                <a16:creationId xmlns:a16="http://schemas.microsoft.com/office/drawing/2014/main" id="{74FC4F83-318B-4DDA-A9C9-554AFEF5455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189" y="6092982"/>
            <a:ext cx="1065761" cy="72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jumy_\AppData\Local\Temp\SNAGHTML1c97660d.PNG">
            <a:extLst>
              <a:ext uri="{FF2B5EF4-FFF2-40B4-BE49-F238E27FC236}">
                <a16:creationId xmlns:a16="http://schemas.microsoft.com/office/drawing/2014/main" id="{EAD0A3D9-67F5-46ED-BA68-F99DD87D008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333" y="5983083"/>
            <a:ext cx="1686362" cy="72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82550" y="80964"/>
            <a:ext cx="4689475" cy="13023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5037886" y="1018687"/>
            <a:ext cx="7071563" cy="57583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2"/>
          </p:nvPr>
        </p:nvSpPr>
        <p:spPr>
          <a:xfrm>
            <a:off x="82550" y="1484312"/>
            <a:ext cx="4689475" cy="52927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46" name="Shape 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475950" y="6141950"/>
            <a:ext cx="714904" cy="71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jumy_\AppData\Local\Temp\SNAGHTML1c95c696.PNG">
            <a:extLst>
              <a:ext uri="{FF2B5EF4-FFF2-40B4-BE49-F238E27FC236}">
                <a16:creationId xmlns:a16="http://schemas.microsoft.com/office/drawing/2014/main" id="{4F8A0DB2-6609-4ED7-9163-9F12BAE202D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189" y="6092982"/>
            <a:ext cx="1065761" cy="72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jumy_\AppData\Local\Temp\SNAGHTML1c97660d.PNG">
            <a:extLst>
              <a:ext uri="{FF2B5EF4-FFF2-40B4-BE49-F238E27FC236}">
                <a16:creationId xmlns:a16="http://schemas.microsoft.com/office/drawing/2014/main" id="{3A1865E6-04D6-4C90-8810-163EB0C00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333" y="5983083"/>
            <a:ext cx="1686362" cy="72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82550" y="80963"/>
            <a:ext cx="4689475" cy="131017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9" name="Shape 4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926262" cy="578961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82550" y="1484313"/>
            <a:ext cx="4689475" cy="52927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51" name="Shape 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475950" y="6141950"/>
            <a:ext cx="714904" cy="71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jumy_\AppData\Local\Temp\SNAGHTML1c95c696.PNG">
            <a:extLst>
              <a:ext uri="{FF2B5EF4-FFF2-40B4-BE49-F238E27FC236}">
                <a16:creationId xmlns:a16="http://schemas.microsoft.com/office/drawing/2014/main" id="{C3582425-5991-4DD4-8283-B874E1A0EC0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189" y="6092982"/>
            <a:ext cx="1065761" cy="72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jumy_\AppData\Local\Temp\SNAGHTML1c97660d.PNG">
            <a:extLst>
              <a:ext uri="{FF2B5EF4-FFF2-40B4-BE49-F238E27FC236}">
                <a16:creationId xmlns:a16="http://schemas.microsoft.com/office/drawing/2014/main" id="{0E5E2E4B-DB20-429D-A134-B02C6914EF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333" y="5983083"/>
            <a:ext cx="1686362" cy="72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82550" y="80963"/>
            <a:ext cx="12026899" cy="13255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82550" y="1484313"/>
            <a:ext cx="12026899" cy="52927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2" name="Shape 1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1475950" y="6141950"/>
            <a:ext cx="714904" cy="71490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4379341" y="2619976"/>
            <a:ext cx="4082221" cy="132556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794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</a:pPr>
            <a:r>
              <a:rPr lang="fr-CA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SHAPES</a:t>
            </a:r>
          </a:p>
        </p:txBody>
      </p:sp>
    </p:spTree>
    <p:extLst>
      <p:ext uri="{BB962C8B-B14F-4D97-AF65-F5344CB8AC3E}">
        <p14:creationId xmlns:p14="http://schemas.microsoft.com/office/powerpoint/2010/main" val="21996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9A2ADAB6-FAD9-416B-BCBF-CCED0253C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642" y="2003692"/>
            <a:ext cx="6795082" cy="363961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66A190-D5A8-42B6-9CA1-2FECA00813F0}"/>
              </a:ext>
            </a:extLst>
          </p:cNvPr>
          <p:cNvSpPr/>
          <p:nvPr/>
        </p:nvSpPr>
        <p:spPr>
          <a:xfrm>
            <a:off x="2736309" y="2151165"/>
            <a:ext cx="947956" cy="307875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9DB2EC-4AAC-413E-BA9F-53673FD65621}"/>
              </a:ext>
            </a:extLst>
          </p:cNvPr>
          <p:cNvSpPr/>
          <p:nvPr/>
        </p:nvSpPr>
        <p:spPr>
          <a:xfrm>
            <a:off x="4163836" y="2156024"/>
            <a:ext cx="2121016" cy="3078759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4C220AF-3900-4437-A482-95D2841BA287}"/>
              </a:ext>
            </a:extLst>
          </p:cNvPr>
          <p:cNvSpPr/>
          <p:nvPr/>
        </p:nvSpPr>
        <p:spPr>
          <a:xfrm>
            <a:off x="6916823" y="2151165"/>
            <a:ext cx="2270620" cy="3078759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2A8354-85F8-4A64-85BB-8FACDED6CEA0}"/>
              </a:ext>
            </a:extLst>
          </p:cNvPr>
          <p:cNvSpPr/>
          <p:nvPr/>
        </p:nvSpPr>
        <p:spPr>
          <a:xfrm>
            <a:off x="2737707" y="1462834"/>
            <a:ext cx="947956" cy="47540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Input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B377164-25C6-4A03-91D3-E93493E13384}"/>
              </a:ext>
            </a:extLst>
          </p:cNvPr>
          <p:cNvSpPr/>
          <p:nvPr/>
        </p:nvSpPr>
        <p:spPr>
          <a:xfrm>
            <a:off x="4165234" y="1467693"/>
            <a:ext cx="2121016" cy="475401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>
                <a:solidFill>
                  <a:schemeClr val="tx1"/>
                </a:solidFill>
              </a:rPr>
              <a:t>Task</a:t>
            </a:r>
            <a:r>
              <a:rPr lang="fr-FR" dirty="0">
                <a:solidFill>
                  <a:schemeClr val="tx1"/>
                </a:solidFill>
              </a:rPr>
              <a:t> 1 : </a:t>
            </a:r>
            <a:r>
              <a:rPr lang="fr-FR" dirty="0" err="1">
                <a:solidFill>
                  <a:schemeClr val="tx1"/>
                </a:solidFill>
              </a:rPr>
              <a:t>create</a:t>
            </a:r>
            <a:r>
              <a:rPr lang="fr-FR" dirty="0">
                <a:solidFill>
                  <a:schemeClr val="tx1"/>
                </a:solidFill>
              </a:rPr>
              <a:t> a point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1ABAF40-B470-46FC-99FF-9640743AB7E7}"/>
              </a:ext>
            </a:extLst>
          </p:cNvPr>
          <p:cNvSpPr/>
          <p:nvPr/>
        </p:nvSpPr>
        <p:spPr>
          <a:xfrm>
            <a:off x="6918221" y="1462834"/>
            <a:ext cx="2270620" cy="475401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>
                <a:solidFill>
                  <a:schemeClr val="tx1"/>
                </a:solidFill>
              </a:rPr>
              <a:t>Task</a:t>
            </a:r>
            <a:r>
              <a:rPr lang="fr-FR" dirty="0">
                <a:solidFill>
                  <a:schemeClr val="tx1"/>
                </a:solidFill>
              </a:rPr>
              <a:t> 2 : </a:t>
            </a:r>
            <a:r>
              <a:rPr lang="fr-FR" dirty="0" err="1">
                <a:solidFill>
                  <a:schemeClr val="tx1"/>
                </a:solidFill>
              </a:rPr>
              <a:t>create</a:t>
            </a:r>
            <a:r>
              <a:rPr lang="fr-FR" dirty="0">
                <a:solidFill>
                  <a:schemeClr val="tx1"/>
                </a:solidFill>
              </a:rPr>
              <a:t> a </a:t>
            </a:r>
            <a:r>
              <a:rPr lang="fr-FR" dirty="0" err="1">
                <a:solidFill>
                  <a:schemeClr val="tx1"/>
                </a:solidFill>
              </a:rPr>
              <a:t>sphere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using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that</a:t>
            </a:r>
            <a:r>
              <a:rPr lang="fr-FR" dirty="0">
                <a:solidFill>
                  <a:schemeClr val="tx1"/>
                </a:solidFill>
              </a:rPr>
              <a:t> point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6FFCF446-1E29-48B8-9F49-960A29A6B043}"/>
              </a:ext>
            </a:extLst>
          </p:cNvPr>
          <p:cNvSpPr txBox="1"/>
          <p:nvPr/>
        </p:nvSpPr>
        <p:spPr>
          <a:xfrm>
            <a:off x="962113" y="564758"/>
            <a:ext cx="4759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err="1"/>
              <a:t>Anatomy</a:t>
            </a:r>
            <a:r>
              <a:rPr lang="fr-FR" sz="2800" dirty="0"/>
              <a:t> of a Dynamo Script</a:t>
            </a:r>
            <a:endParaRPr lang="fr-FR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524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équipement électronique&#10;&#10;Description générée avec un niveau de confiance élevé">
            <a:extLst>
              <a:ext uri="{FF2B5EF4-FFF2-40B4-BE49-F238E27FC236}">
                <a16:creationId xmlns:a16="http://schemas.microsoft.com/office/drawing/2014/main" id="{8FE78FA4-560F-4695-A1D2-503EAED103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78" b="4818"/>
          <a:stretch/>
        </p:blipFill>
        <p:spPr>
          <a:xfrm>
            <a:off x="1635505" y="1087978"/>
            <a:ext cx="9400384" cy="494486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2578927-27FF-45CF-A53F-B911335AFDAD}"/>
              </a:ext>
            </a:extLst>
          </p:cNvPr>
          <p:cNvSpPr txBox="1"/>
          <p:nvPr/>
        </p:nvSpPr>
        <p:spPr>
          <a:xfrm>
            <a:off x="962113" y="564758"/>
            <a:ext cx="8643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There are </a:t>
            </a:r>
            <a:r>
              <a:rPr lang="fr-FR" sz="2800" dirty="0" err="1"/>
              <a:t>so</a:t>
            </a:r>
            <a:r>
              <a:rPr lang="fr-FR" sz="2800" dirty="0"/>
              <a:t> </a:t>
            </a:r>
            <a:r>
              <a:rPr lang="fr-FR" sz="2800" dirty="0" err="1"/>
              <a:t>many</a:t>
            </a:r>
            <a:r>
              <a:rPr lang="fr-FR" sz="2800" dirty="0"/>
              <a:t> inputs </a:t>
            </a:r>
            <a:r>
              <a:rPr lang="fr-FR" sz="2800" dirty="0" err="1"/>
              <a:t>that</a:t>
            </a:r>
            <a:r>
              <a:rPr lang="fr-FR" sz="2800" dirty="0"/>
              <a:t> can influence a design</a:t>
            </a:r>
            <a:endParaRPr lang="fr-FR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117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umy_\AppData\Local\Temp\SNAGHTML1ca74c4d.PNG">
            <a:extLst>
              <a:ext uri="{FF2B5EF4-FFF2-40B4-BE49-F238E27FC236}">
                <a16:creationId xmlns:a16="http://schemas.microsoft.com/office/drawing/2014/main" id="{28868DF8-2FAE-456C-B312-E7EAAB96B3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26" y="1297772"/>
            <a:ext cx="6321548" cy="512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3D9DC5A-6734-4F2F-BBD4-A9BAC795EEED}"/>
              </a:ext>
            </a:extLst>
          </p:cNvPr>
          <p:cNvSpPr txBox="1"/>
          <p:nvPr/>
        </p:nvSpPr>
        <p:spPr>
          <a:xfrm>
            <a:off x="1006501" y="564758"/>
            <a:ext cx="95221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accent1"/>
                </a:solidFill>
              </a:rPr>
              <a:t>The Human </a:t>
            </a:r>
            <a:r>
              <a:rPr lang="fr-FR" sz="2800" dirty="0" err="1">
                <a:solidFill>
                  <a:schemeClr val="accent1"/>
                </a:solidFill>
              </a:rPr>
              <a:t>brain</a:t>
            </a:r>
            <a:r>
              <a:rPr lang="fr-FR" sz="2800" dirty="0">
                <a:solidFill>
                  <a:schemeClr val="accent1"/>
                </a:solidFill>
              </a:rPr>
              <a:t> </a:t>
            </a:r>
            <a:r>
              <a:rPr lang="fr-FR" sz="2800" dirty="0" err="1">
                <a:solidFill>
                  <a:schemeClr val="accent1"/>
                </a:solidFill>
              </a:rPr>
              <a:t>is</a:t>
            </a:r>
            <a:r>
              <a:rPr lang="fr-FR" sz="2800" dirty="0">
                <a:solidFill>
                  <a:schemeClr val="accent1"/>
                </a:solidFill>
              </a:rPr>
              <a:t> </a:t>
            </a:r>
            <a:r>
              <a:rPr lang="fr-FR" sz="2800" dirty="0" err="1">
                <a:solidFill>
                  <a:schemeClr val="accent1"/>
                </a:solidFill>
              </a:rPr>
              <a:t>amazing</a:t>
            </a:r>
            <a:r>
              <a:rPr lang="fr-FR" sz="2800" dirty="0">
                <a:solidFill>
                  <a:schemeClr val="accent1"/>
                </a:solidFill>
              </a:rPr>
              <a:t> at </a:t>
            </a:r>
            <a:r>
              <a:rPr lang="fr-FR" sz="2800" dirty="0" err="1">
                <a:solidFill>
                  <a:schemeClr val="accent1"/>
                </a:solidFill>
              </a:rPr>
              <a:t>comming</a:t>
            </a:r>
            <a:r>
              <a:rPr lang="fr-FR" sz="2800" dirty="0">
                <a:solidFill>
                  <a:schemeClr val="accent1"/>
                </a:solidFill>
              </a:rPr>
              <a:t> up </a:t>
            </a:r>
            <a:r>
              <a:rPr lang="fr-FR" sz="2800" dirty="0" err="1">
                <a:solidFill>
                  <a:schemeClr val="accent1"/>
                </a:solidFill>
              </a:rPr>
              <a:t>with</a:t>
            </a:r>
            <a:r>
              <a:rPr lang="fr-FR" sz="2800" dirty="0">
                <a:solidFill>
                  <a:schemeClr val="accent1"/>
                </a:solidFill>
              </a:rPr>
              <a:t> concepts</a:t>
            </a:r>
          </a:p>
        </p:txBody>
      </p:sp>
    </p:spTree>
    <p:extLst>
      <p:ext uri="{BB962C8B-B14F-4D97-AF65-F5344CB8AC3E}">
        <p14:creationId xmlns:p14="http://schemas.microsoft.com/office/powerpoint/2010/main" val="1018874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ordinateur, équipement électronique, bâtiment&#10;&#10;Description générée avec un niveau de confiance très élevé">
            <a:extLst>
              <a:ext uri="{FF2B5EF4-FFF2-40B4-BE49-F238E27FC236}">
                <a16:creationId xmlns:a16="http://schemas.microsoft.com/office/drawing/2014/main" id="{2400CBD4-BD01-4762-AE45-F564E227A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6624" y="1218714"/>
            <a:ext cx="7840257" cy="442057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577B597-408D-4B65-9F46-F5256CD6BE0E}"/>
              </a:ext>
            </a:extLst>
          </p:cNvPr>
          <p:cNvSpPr txBox="1"/>
          <p:nvPr/>
        </p:nvSpPr>
        <p:spPr>
          <a:xfrm>
            <a:off x="1006501" y="564758"/>
            <a:ext cx="10445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tx1"/>
                </a:solidFill>
              </a:rPr>
              <a:t>Computers are good at </a:t>
            </a:r>
            <a:r>
              <a:rPr lang="fr-FR" sz="2800" dirty="0" err="1">
                <a:solidFill>
                  <a:schemeClr val="tx1"/>
                </a:solidFill>
              </a:rPr>
              <a:t>performing</a:t>
            </a:r>
            <a:r>
              <a:rPr lang="fr-FR" sz="2800" dirty="0">
                <a:solidFill>
                  <a:schemeClr val="tx1"/>
                </a:solidFill>
              </a:rPr>
              <a:t> large </a:t>
            </a:r>
            <a:r>
              <a:rPr lang="fr-FR" sz="2800" dirty="0" err="1">
                <a:solidFill>
                  <a:schemeClr val="tx1"/>
                </a:solidFill>
              </a:rPr>
              <a:t>amounts</a:t>
            </a:r>
            <a:r>
              <a:rPr lang="fr-FR" sz="2800" dirty="0">
                <a:solidFill>
                  <a:schemeClr val="tx1"/>
                </a:solidFill>
              </a:rPr>
              <a:t> of </a:t>
            </a:r>
            <a:r>
              <a:rPr lang="fr-FR" sz="2800" dirty="0" err="1">
                <a:solidFill>
                  <a:schemeClr val="tx1"/>
                </a:solidFill>
              </a:rPr>
              <a:t>calculations</a:t>
            </a:r>
            <a:endParaRPr lang="fr-F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317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5577B597-408D-4B65-9F46-F5256CD6BE0E}"/>
              </a:ext>
            </a:extLst>
          </p:cNvPr>
          <p:cNvSpPr txBox="1"/>
          <p:nvPr/>
        </p:nvSpPr>
        <p:spPr>
          <a:xfrm>
            <a:off x="1006501" y="564758"/>
            <a:ext cx="10445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tx1"/>
                </a:solidFill>
              </a:rPr>
              <a:t>Computers are good at </a:t>
            </a:r>
            <a:r>
              <a:rPr lang="fr-FR" sz="2800" dirty="0" err="1">
                <a:solidFill>
                  <a:schemeClr val="tx1"/>
                </a:solidFill>
              </a:rPr>
              <a:t>performing</a:t>
            </a:r>
            <a:r>
              <a:rPr lang="fr-FR" sz="2800" dirty="0">
                <a:solidFill>
                  <a:schemeClr val="tx1"/>
                </a:solidFill>
              </a:rPr>
              <a:t> large </a:t>
            </a:r>
            <a:r>
              <a:rPr lang="fr-FR" sz="2800" dirty="0" err="1">
                <a:solidFill>
                  <a:schemeClr val="tx1"/>
                </a:solidFill>
              </a:rPr>
              <a:t>amounts</a:t>
            </a:r>
            <a:r>
              <a:rPr lang="fr-FR" sz="2800" dirty="0">
                <a:solidFill>
                  <a:schemeClr val="tx1"/>
                </a:solidFill>
              </a:rPr>
              <a:t> of </a:t>
            </a:r>
            <a:r>
              <a:rPr lang="fr-FR" sz="2800" dirty="0" err="1">
                <a:solidFill>
                  <a:schemeClr val="tx1"/>
                </a:solidFill>
              </a:rPr>
              <a:t>calculations</a:t>
            </a:r>
            <a:endParaRPr lang="fr-FR" sz="2800" dirty="0">
              <a:solidFill>
                <a:schemeClr val="tx1"/>
              </a:solidFill>
            </a:endParaRPr>
          </a:p>
        </p:txBody>
      </p:sp>
      <p:pic>
        <p:nvPicPr>
          <p:cNvPr id="5" name="Picture 2" descr="C:\Users\jumy_\AppData\Local\Temp\SNAGHTML1ca74c4d.PNG">
            <a:extLst>
              <a:ext uri="{FF2B5EF4-FFF2-40B4-BE49-F238E27FC236}">
                <a16:creationId xmlns:a16="http://schemas.microsoft.com/office/drawing/2014/main" id="{CD5767BD-9243-4BAD-AED9-E777840A0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88" y="1677880"/>
            <a:ext cx="4000593" cy="324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 descr="Une image contenant ordinateur, équipement électronique, bâtiment&#10;&#10;Description générée avec un niveau de confiance très élevé">
            <a:extLst>
              <a:ext uri="{FF2B5EF4-FFF2-40B4-BE49-F238E27FC236}">
                <a16:creationId xmlns:a16="http://schemas.microsoft.com/office/drawing/2014/main" id="{6328A526-7621-4B6F-8247-AB292C07A1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3965" y="1999325"/>
            <a:ext cx="4608450" cy="2598382"/>
          </a:xfrm>
          <a:prstGeom prst="rect">
            <a:avLst/>
          </a:prstGeom>
        </p:spPr>
      </p:pic>
      <p:pic>
        <p:nvPicPr>
          <p:cNvPr id="7" name="Image 6" descr="Une image contenant volière&#10;&#10;Description générée automatiquement">
            <a:extLst>
              <a:ext uri="{FF2B5EF4-FFF2-40B4-BE49-F238E27FC236}">
                <a16:creationId xmlns:a16="http://schemas.microsoft.com/office/drawing/2014/main" id="{207866DA-BD3F-44C5-B520-C95822C375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2526" y="2680640"/>
            <a:ext cx="1496719" cy="1496719"/>
          </a:xfrm>
          <a:prstGeom prst="rect">
            <a:avLst/>
          </a:prstGeom>
        </p:spPr>
      </p:pic>
      <p:sp>
        <p:nvSpPr>
          <p:cNvPr id="8" name="Ellipse 7">
            <a:extLst>
              <a:ext uri="{FF2B5EF4-FFF2-40B4-BE49-F238E27FC236}">
                <a16:creationId xmlns:a16="http://schemas.microsoft.com/office/drawing/2014/main" id="{E7F85CE6-DB9B-4844-BDEE-F72463CAD94A}"/>
              </a:ext>
            </a:extLst>
          </p:cNvPr>
          <p:cNvSpPr/>
          <p:nvPr/>
        </p:nvSpPr>
        <p:spPr>
          <a:xfrm>
            <a:off x="482758" y="1418205"/>
            <a:ext cx="5667236" cy="39150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1F6A8A59-A2B6-483A-9EC1-21746153CAB5}"/>
              </a:ext>
            </a:extLst>
          </p:cNvPr>
          <p:cNvSpPr/>
          <p:nvPr/>
        </p:nvSpPr>
        <p:spPr>
          <a:xfrm>
            <a:off x="4647611" y="1197604"/>
            <a:ext cx="7459474" cy="43562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23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personne, homme, intérieur, table&#10;&#10;Description générée avec un niveau de confiance très élevé">
            <a:extLst>
              <a:ext uri="{FF2B5EF4-FFF2-40B4-BE49-F238E27FC236}">
                <a16:creationId xmlns:a16="http://schemas.microsoft.com/office/drawing/2014/main" id="{0E330FAB-70E7-44E6-8ADC-EA30FCF3FB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312" y="1033272"/>
            <a:ext cx="7199376" cy="479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2134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AD2E0BEF-E9C5-4FF7-AA6D-DE9C84ABA5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721" y="338328"/>
            <a:ext cx="8844679" cy="5751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297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06B4E8E-024B-495E-B0A4-98F13ABC6670}"/>
              </a:ext>
            </a:extLst>
          </p:cNvPr>
          <p:cNvSpPr txBox="1"/>
          <p:nvPr/>
        </p:nvSpPr>
        <p:spPr>
          <a:xfrm>
            <a:off x="1509202" y="2747075"/>
            <a:ext cx="8611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accent1"/>
                </a:solidFill>
              </a:rPr>
              <a:t>Real Life </a:t>
            </a:r>
            <a:r>
              <a:rPr lang="en-US" sz="5400" dirty="0">
                <a:solidFill>
                  <a:schemeClr val="tx1"/>
                </a:solidFill>
              </a:rPr>
              <a:t>Use Case</a:t>
            </a:r>
          </a:p>
        </p:txBody>
      </p:sp>
    </p:spTree>
    <p:extLst>
      <p:ext uri="{BB962C8B-B14F-4D97-AF65-F5344CB8AC3E}">
        <p14:creationId xmlns:p14="http://schemas.microsoft.com/office/powerpoint/2010/main" val="307038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B18B7CDA-4E5F-4940-AC6C-65EF092E3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387" y="2030930"/>
            <a:ext cx="1905878" cy="168022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9C7F572-6AC0-400C-AB59-FCE8651850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4987" y="2382464"/>
            <a:ext cx="1019784" cy="124666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D9107A50-EC48-414F-9769-D794D8E01E9F}"/>
              </a:ext>
            </a:extLst>
          </p:cNvPr>
          <p:cNvSpPr txBox="1"/>
          <p:nvPr/>
        </p:nvSpPr>
        <p:spPr>
          <a:xfrm>
            <a:off x="449756" y="558266"/>
            <a:ext cx="37468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Early Design Phase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71222EA-BFEF-41C4-94D1-71160AFD226C}"/>
              </a:ext>
            </a:extLst>
          </p:cNvPr>
          <p:cNvSpPr txBox="1"/>
          <p:nvPr/>
        </p:nvSpPr>
        <p:spPr>
          <a:xfrm>
            <a:off x="7851790" y="750770"/>
            <a:ext cx="3246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Project Phase</a:t>
            </a:r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8A98AEBB-769A-44ED-B6F5-61C1DE8C18A7}"/>
              </a:ext>
            </a:extLst>
          </p:cNvPr>
          <p:cNvSpPr/>
          <p:nvPr/>
        </p:nvSpPr>
        <p:spPr>
          <a:xfrm>
            <a:off x="3734602" y="2800952"/>
            <a:ext cx="4639377" cy="336884"/>
          </a:xfrm>
          <a:prstGeom prst="rightArrow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 7" descr="Une image contenant volière&#10;&#10;Description générée automatiquement">
            <a:extLst>
              <a:ext uri="{FF2B5EF4-FFF2-40B4-BE49-F238E27FC236}">
                <a16:creationId xmlns:a16="http://schemas.microsoft.com/office/drawing/2014/main" id="{4B0FE50A-7487-4A39-B7D2-BC9AEA38E2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3258" y="2072147"/>
            <a:ext cx="1680228" cy="168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7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7D60F3-C1D0-4D4C-9CDA-49624B7B7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933" y="308008"/>
            <a:ext cx="10470133" cy="565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083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89E714E-1A9D-44AA-B947-98FC4B9A72DE}"/>
              </a:ext>
            </a:extLst>
          </p:cNvPr>
          <p:cNvSpPr txBox="1"/>
          <p:nvPr/>
        </p:nvSpPr>
        <p:spPr>
          <a:xfrm>
            <a:off x="2689934" y="2760956"/>
            <a:ext cx="8611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Working With Dynamo</a:t>
            </a:r>
          </a:p>
        </p:txBody>
      </p:sp>
    </p:spTree>
    <p:extLst>
      <p:ext uri="{BB962C8B-B14F-4D97-AF65-F5344CB8AC3E}">
        <p14:creationId xmlns:p14="http://schemas.microsoft.com/office/powerpoint/2010/main" val="2323515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B4D1D31-A5D8-4042-A75D-0ADBCEE35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554" y="625641"/>
            <a:ext cx="10920682" cy="495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1189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2D36395F-1639-43F1-AA9F-B7F5C5443C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353" y="214584"/>
            <a:ext cx="10587293" cy="567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168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rte&#10;&#10;Description générée automatiquement">
            <a:extLst>
              <a:ext uri="{FF2B5EF4-FFF2-40B4-BE49-F238E27FC236}">
                <a16:creationId xmlns:a16="http://schemas.microsoft.com/office/drawing/2014/main" id="{402FFB90-9E6F-468A-9448-796D46163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753" y="519763"/>
            <a:ext cx="11126494" cy="523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5899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rte&#10;&#10;Description générée automatiquement">
            <a:extLst>
              <a:ext uri="{FF2B5EF4-FFF2-40B4-BE49-F238E27FC236}">
                <a16:creationId xmlns:a16="http://schemas.microsoft.com/office/drawing/2014/main" id="{B8D66C77-D506-44DE-9870-FCE0F14D9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716" y="442761"/>
            <a:ext cx="10408389" cy="532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2227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accessoire, parapluie, carte, texte&#10;&#10;Description générée automatiquement">
            <a:extLst>
              <a:ext uri="{FF2B5EF4-FFF2-40B4-BE49-F238E27FC236}">
                <a16:creationId xmlns:a16="http://schemas.microsoft.com/office/drawing/2014/main" id="{D3B8EA0A-67D4-4930-93FC-0AA3D455E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783" y="271585"/>
            <a:ext cx="9526642" cy="561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8457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rte&#10;&#10;Description générée automatiquement">
            <a:extLst>
              <a:ext uri="{FF2B5EF4-FFF2-40B4-BE49-F238E27FC236}">
                <a16:creationId xmlns:a16="http://schemas.microsoft.com/office/drawing/2014/main" id="{B83170E9-1F11-46BB-8772-DC7D2336D3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5966" y="271478"/>
            <a:ext cx="8420068" cy="563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0762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rte&#10;&#10;Description générée automatiquement">
            <a:extLst>
              <a:ext uri="{FF2B5EF4-FFF2-40B4-BE49-F238E27FC236}">
                <a16:creationId xmlns:a16="http://schemas.microsoft.com/office/drawing/2014/main" id="{687EF28E-35C6-4067-9F4F-C08C84D16F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538" y="125129"/>
            <a:ext cx="11486580" cy="568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2541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839129BE-75F0-4047-A038-0E89FB543A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479" y="875899"/>
            <a:ext cx="3147461" cy="2177064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02176547-4BF5-4668-AB7C-9F115354D823}"/>
              </a:ext>
            </a:extLst>
          </p:cNvPr>
          <p:cNvSpPr txBox="1"/>
          <p:nvPr/>
        </p:nvSpPr>
        <p:spPr>
          <a:xfrm>
            <a:off x="501309" y="213065"/>
            <a:ext cx="108656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/>
              <a:t>Other</a:t>
            </a:r>
            <a:r>
              <a:rPr lang="fr-FR" sz="3200" dirty="0"/>
              <a:t> </a:t>
            </a:r>
            <a:r>
              <a:rPr lang="fr-FR" sz="3200" dirty="0" err="1"/>
              <a:t>ways</a:t>
            </a:r>
            <a:r>
              <a:rPr lang="fr-FR" sz="3200" dirty="0"/>
              <a:t> to </a:t>
            </a:r>
            <a:r>
              <a:rPr lang="fr-FR" sz="3200" dirty="0" err="1"/>
              <a:t>leverage</a:t>
            </a:r>
            <a:r>
              <a:rPr lang="fr-FR" sz="3200" dirty="0"/>
              <a:t> the power of Dynamo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051720F-59BC-4BCB-A616-676E709EA584}"/>
              </a:ext>
            </a:extLst>
          </p:cNvPr>
          <p:cNvSpPr txBox="1"/>
          <p:nvPr/>
        </p:nvSpPr>
        <p:spPr>
          <a:xfrm>
            <a:off x="596766" y="1414914"/>
            <a:ext cx="3147461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Task Automation: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Documentation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Batch renumbering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Batch renaming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…</a:t>
            </a:r>
          </a:p>
          <a:p>
            <a:pPr lvl="3"/>
            <a:r>
              <a:rPr lang="en-US" sz="2000" dirty="0">
                <a:solidFill>
                  <a:schemeClr val="accent1"/>
                </a:solidFill>
              </a:rPr>
              <a:t>Data Analysis: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Quality checks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Program compliance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Solar studies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…</a:t>
            </a:r>
          </a:p>
          <a:p>
            <a:pPr lvl="3"/>
            <a:r>
              <a:rPr lang="en-US" sz="2000" dirty="0">
                <a:solidFill>
                  <a:schemeClr val="accent1"/>
                </a:solidFill>
              </a:rPr>
              <a:t>Interoperability: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Excel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Rhino / grasshopper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Navisworks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…</a:t>
            </a:r>
          </a:p>
          <a:p>
            <a:pPr lvl="3"/>
            <a:endParaRPr lang="en-US" sz="2000" dirty="0">
              <a:solidFill>
                <a:schemeClr val="accent1"/>
              </a:solidFill>
            </a:endParaRPr>
          </a:p>
          <a:p>
            <a:pPr lvl="3"/>
            <a:endParaRPr lang="en-US" sz="2000" dirty="0"/>
          </a:p>
          <a:p>
            <a:pPr lvl="3"/>
            <a:endParaRPr lang="en-US" sz="2000" dirty="0">
              <a:solidFill>
                <a:schemeClr val="accent1"/>
              </a:solidFill>
            </a:endParaRPr>
          </a:p>
          <a:p>
            <a:pPr lvl="3"/>
            <a:endParaRPr lang="en-US" sz="2000" dirty="0"/>
          </a:p>
        </p:txBody>
      </p:sp>
      <p:pic>
        <p:nvPicPr>
          <p:cNvPr id="13316" name="Picture 4" descr="C:\Users\jumy_\AppData\Local\Temp\SNAGHTML1d058a18.PNG">
            <a:extLst>
              <a:ext uri="{FF2B5EF4-FFF2-40B4-BE49-F238E27FC236}">
                <a16:creationId xmlns:a16="http://schemas.microsoft.com/office/drawing/2014/main" id="{6FA516FB-A88E-41C0-A2EE-4EAAF8E72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310" y="4680936"/>
            <a:ext cx="3924465" cy="209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jumy_\AppData\Local\Temp\SNAGHTML1d069faf.PNG">
            <a:extLst>
              <a:ext uri="{FF2B5EF4-FFF2-40B4-BE49-F238E27FC236}">
                <a16:creationId xmlns:a16="http://schemas.microsoft.com/office/drawing/2014/main" id="{E8708983-C405-4794-A4AE-1885ACD65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062" y="2177064"/>
            <a:ext cx="4355172" cy="236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6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2">
            <a:extLst>
              <a:ext uri="{FF2B5EF4-FFF2-40B4-BE49-F238E27FC236}">
                <a16:creationId xmlns:a16="http://schemas.microsoft.com/office/drawing/2014/main" id="{431C4487-1B85-43B5-AC0C-632C66F4BF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79341" y="2619976"/>
            <a:ext cx="4082221" cy="132556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2794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None/>
            </a:pPr>
            <a:r>
              <a:rPr lang="fr-CA" sz="4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</a:t>
            </a:r>
            <a:r>
              <a:rPr lang="fr-CA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CA" sz="4400" b="0" i="0" u="none" strike="noStrike" cap="none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1275263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89E714E-1A9D-44AA-B947-98FC4B9A72DE}"/>
              </a:ext>
            </a:extLst>
          </p:cNvPr>
          <p:cNvSpPr txBox="1"/>
          <p:nvPr/>
        </p:nvSpPr>
        <p:spPr>
          <a:xfrm>
            <a:off x="1509202" y="1970843"/>
            <a:ext cx="8611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accent1"/>
                </a:solidFill>
              </a:rPr>
              <a:t>Visual</a:t>
            </a:r>
            <a:r>
              <a:rPr lang="en-US" sz="5400" dirty="0"/>
              <a:t> Programming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852A767-5929-487A-B871-CB7B7A7F070C}"/>
              </a:ext>
            </a:extLst>
          </p:cNvPr>
          <p:cNvSpPr txBox="1"/>
          <p:nvPr/>
        </p:nvSpPr>
        <p:spPr>
          <a:xfrm>
            <a:off x="1509202" y="3411218"/>
            <a:ext cx="8611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accent1"/>
                </a:solidFill>
              </a:rPr>
              <a:t>Real Life </a:t>
            </a:r>
            <a:r>
              <a:rPr lang="en-US" sz="5400" dirty="0">
                <a:solidFill>
                  <a:schemeClr val="tx1"/>
                </a:solidFill>
              </a:rPr>
              <a:t>Use Case</a:t>
            </a:r>
          </a:p>
        </p:txBody>
      </p:sp>
    </p:spTree>
    <p:extLst>
      <p:ext uri="{BB962C8B-B14F-4D97-AF65-F5344CB8AC3E}">
        <p14:creationId xmlns:p14="http://schemas.microsoft.com/office/powerpoint/2010/main" val="1110028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74C8A0B-EC51-42EA-A6D9-1EF62F612F1C}"/>
              </a:ext>
            </a:extLst>
          </p:cNvPr>
          <p:cNvSpPr/>
          <p:nvPr/>
        </p:nvSpPr>
        <p:spPr>
          <a:xfrm>
            <a:off x="0" y="2825022"/>
            <a:ext cx="12192000" cy="6699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E93417D-E8C9-418B-9317-49EA278842C5}"/>
              </a:ext>
            </a:extLst>
          </p:cNvPr>
          <p:cNvSpPr txBox="1"/>
          <p:nvPr/>
        </p:nvSpPr>
        <p:spPr>
          <a:xfrm>
            <a:off x="2210557" y="2898377"/>
            <a:ext cx="764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Dynamo </a:t>
            </a:r>
            <a:r>
              <a:rPr lang="fr-FR" sz="2800" dirty="0" err="1"/>
              <a:t>is</a:t>
            </a:r>
            <a:r>
              <a:rPr lang="fr-FR" sz="2800" dirty="0"/>
              <a:t> a </a:t>
            </a:r>
            <a:r>
              <a:rPr lang="fr-FR" sz="2800" dirty="0">
                <a:solidFill>
                  <a:schemeClr val="accent1"/>
                </a:solidFill>
              </a:rPr>
              <a:t>Visual </a:t>
            </a:r>
            <a:r>
              <a:rPr lang="fr-FR" sz="2800" dirty="0" err="1">
                <a:solidFill>
                  <a:schemeClr val="accent1"/>
                </a:solidFill>
              </a:rPr>
              <a:t>Programming</a:t>
            </a:r>
            <a:r>
              <a:rPr lang="fr-FR" sz="2800" dirty="0">
                <a:solidFill>
                  <a:schemeClr val="accent1"/>
                </a:solidFill>
              </a:rPr>
              <a:t> </a:t>
            </a:r>
            <a:r>
              <a:rPr lang="fr-FR" sz="2800" dirty="0" err="1">
                <a:solidFill>
                  <a:schemeClr val="accent1"/>
                </a:solidFill>
              </a:rPr>
              <a:t>Environment</a:t>
            </a:r>
            <a:endParaRPr lang="fr-FR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677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8ECCFB1-BAC2-4B79-B3BD-25D277FEA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8360" y="1657383"/>
            <a:ext cx="6523461" cy="329040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9E1EBA0E-5411-4CDA-A6CE-A02628DC851A}"/>
              </a:ext>
            </a:extLst>
          </p:cNvPr>
          <p:cNvSpPr txBox="1"/>
          <p:nvPr/>
        </p:nvSpPr>
        <p:spPr>
          <a:xfrm>
            <a:off x="275208" y="1469912"/>
            <a:ext cx="433230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Programming</a:t>
            </a:r>
          </a:p>
          <a:p>
            <a:endParaRPr lang="en-US" sz="3600" dirty="0"/>
          </a:p>
          <a:p>
            <a:r>
              <a:rPr lang="en-US" sz="2800" dirty="0"/>
              <a:t>A set of instructions telling a computer how to perform a task or series of tasks using one of many </a:t>
            </a:r>
            <a:r>
              <a:rPr lang="en-US" sz="2800" dirty="0">
                <a:solidFill>
                  <a:schemeClr val="accent1"/>
                </a:solidFill>
              </a:rPr>
              <a:t>coding languages</a:t>
            </a:r>
            <a:endParaRPr lang="en-US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59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E1EBA0E-5411-4CDA-A6CE-A02628DC851A}"/>
              </a:ext>
            </a:extLst>
          </p:cNvPr>
          <p:cNvSpPr txBox="1"/>
          <p:nvPr/>
        </p:nvSpPr>
        <p:spPr>
          <a:xfrm>
            <a:off x="275208" y="1469912"/>
            <a:ext cx="433230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Visual Programming</a:t>
            </a:r>
          </a:p>
          <a:p>
            <a:endParaRPr lang="en-US" sz="3600" dirty="0"/>
          </a:p>
          <a:p>
            <a:r>
              <a:rPr lang="en-US" sz="2800" dirty="0"/>
              <a:t>A set of instructions telling a computer how to perform a task or series of tasks using a </a:t>
            </a:r>
            <a:r>
              <a:rPr lang="en-US" sz="2800" dirty="0">
                <a:solidFill>
                  <a:schemeClr val="accent1"/>
                </a:solidFill>
              </a:rPr>
              <a:t>visual coding interface</a:t>
            </a:r>
            <a:endParaRPr lang="en-US" sz="2400" dirty="0">
              <a:solidFill>
                <a:schemeClr val="accent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E0FA13B-64EC-4EA6-8EF1-078A0253C6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3" y="551717"/>
            <a:ext cx="4045455" cy="523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01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E8FC520-1E19-49DB-A168-5E9D3E54D468}"/>
              </a:ext>
            </a:extLst>
          </p:cNvPr>
          <p:cNvSpPr/>
          <p:nvPr/>
        </p:nvSpPr>
        <p:spPr>
          <a:xfrm>
            <a:off x="1821262" y="2306972"/>
            <a:ext cx="2921938" cy="1996580"/>
          </a:xfrm>
          <a:prstGeom prst="rect">
            <a:avLst/>
          </a:prstGeom>
          <a:solidFill>
            <a:schemeClr val="tx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 err="1">
                <a:solidFill>
                  <a:srgbClr val="FF0000"/>
                </a:solidFill>
              </a:rPr>
              <a:t>def</a:t>
            </a:r>
            <a:r>
              <a:rPr lang="fr-FR" dirty="0"/>
              <a:t> addition(</a:t>
            </a:r>
            <a:r>
              <a:rPr lang="fr-FR" dirty="0" err="1"/>
              <a:t>a,b</a:t>
            </a:r>
            <a:r>
              <a:rPr lang="fr-FR" dirty="0"/>
              <a:t>):</a:t>
            </a:r>
          </a:p>
          <a:p>
            <a:r>
              <a:rPr lang="fr-FR" dirty="0"/>
              <a:t>	</a:t>
            </a:r>
            <a:r>
              <a:rPr lang="fr-FR" dirty="0" err="1"/>
              <a:t>sum</a:t>
            </a:r>
            <a:r>
              <a:rPr lang="fr-FR" dirty="0"/>
              <a:t> = a + b</a:t>
            </a:r>
          </a:p>
          <a:p>
            <a:r>
              <a:rPr lang="fr-FR" dirty="0"/>
              <a:t>	</a:t>
            </a:r>
            <a:r>
              <a:rPr lang="fr-FR" dirty="0">
                <a:solidFill>
                  <a:srgbClr val="FFC000"/>
                </a:solidFill>
              </a:rPr>
              <a:t>return</a:t>
            </a:r>
            <a:r>
              <a:rPr lang="fr-FR" dirty="0"/>
              <a:t> </a:t>
            </a:r>
            <a:r>
              <a:rPr lang="fr-FR" dirty="0" err="1"/>
              <a:t>sum</a:t>
            </a:r>
            <a:endParaRPr lang="fr-FR" dirty="0"/>
          </a:p>
          <a:p>
            <a:endParaRPr lang="fr-FR" dirty="0"/>
          </a:p>
          <a:p>
            <a:r>
              <a:rPr lang="fr-FR" dirty="0"/>
              <a:t>z = addition(</a:t>
            </a:r>
            <a:r>
              <a:rPr lang="fr-FR" dirty="0" err="1"/>
              <a:t>x,y</a:t>
            </a:r>
            <a:r>
              <a:rPr lang="fr-FR" dirty="0"/>
              <a:t>)</a:t>
            </a:r>
          </a:p>
          <a:p>
            <a:r>
              <a:rPr lang="fr-FR" dirty="0" err="1"/>
              <a:t>print</a:t>
            </a:r>
            <a:r>
              <a:rPr lang="fr-FR" dirty="0"/>
              <a:t>(z)</a:t>
            </a:r>
          </a:p>
        </p:txBody>
      </p: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D78B719B-65E8-40EC-89E3-493209B08A5A}"/>
              </a:ext>
            </a:extLst>
          </p:cNvPr>
          <p:cNvSpPr/>
          <p:nvPr/>
        </p:nvSpPr>
        <p:spPr>
          <a:xfrm>
            <a:off x="5070370" y="3003259"/>
            <a:ext cx="1619075" cy="687897"/>
          </a:xfrm>
          <a:prstGeom prst="rightArrow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005AE46-8027-4CA4-A103-E3564909ED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6615" y="2193545"/>
            <a:ext cx="3432389" cy="2260607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0107A55-5967-4D4F-A7E7-671D19A2FD91}"/>
              </a:ext>
            </a:extLst>
          </p:cNvPr>
          <p:cNvSpPr txBox="1"/>
          <p:nvPr/>
        </p:nvSpPr>
        <p:spPr>
          <a:xfrm>
            <a:off x="2856024" y="4569578"/>
            <a:ext cx="852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Python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D15BF77-67C2-437C-88F7-46D3FCBE34ED}"/>
              </a:ext>
            </a:extLst>
          </p:cNvPr>
          <p:cNvSpPr txBox="1"/>
          <p:nvPr/>
        </p:nvSpPr>
        <p:spPr>
          <a:xfrm>
            <a:off x="8247740" y="4569578"/>
            <a:ext cx="9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Dynamo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B7207AA-A686-45A1-89F6-89AC0EBA36E3}"/>
              </a:ext>
            </a:extLst>
          </p:cNvPr>
          <p:cNvSpPr txBox="1"/>
          <p:nvPr/>
        </p:nvSpPr>
        <p:spPr>
          <a:xfrm>
            <a:off x="1821262" y="1198485"/>
            <a:ext cx="1676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Code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DD75F98-F926-48CE-A94B-33027A7E28FA}"/>
              </a:ext>
            </a:extLst>
          </p:cNvPr>
          <p:cNvSpPr txBox="1"/>
          <p:nvPr/>
        </p:nvSpPr>
        <p:spPr>
          <a:xfrm>
            <a:off x="7056268" y="1198485"/>
            <a:ext cx="1676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Node</a:t>
            </a:r>
          </a:p>
        </p:txBody>
      </p:sp>
    </p:spTree>
    <p:extLst>
      <p:ext uri="{BB962C8B-B14F-4D97-AF65-F5344CB8AC3E}">
        <p14:creationId xmlns:p14="http://schemas.microsoft.com/office/powerpoint/2010/main" val="366074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/>
      <p:bldP spid="2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E0244CB4-9170-419F-A926-79096C7A0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850" y="2072463"/>
            <a:ext cx="4337357" cy="2856628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1A9946BC-0F58-477F-AEBA-6CCD4F9F1B2E}"/>
              </a:ext>
            </a:extLst>
          </p:cNvPr>
          <p:cNvSpPr txBox="1"/>
          <p:nvPr/>
        </p:nvSpPr>
        <p:spPr>
          <a:xfrm>
            <a:off x="998937" y="226111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/>
              <a:t>INPUT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2D2857D-8988-424E-ABDA-2098A7556680}"/>
              </a:ext>
            </a:extLst>
          </p:cNvPr>
          <p:cNvSpPr/>
          <p:nvPr/>
        </p:nvSpPr>
        <p:spPr>
          <a:xfrm>
            <a:off x="3767963" y="2876528"/>
            <a:ext cx="2030136" cy="132546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 : en angle 14">
            <a:extLst>
              <a:ext uri="{FF2B5EF4-FFF2-40B4-BE49-F238E27FC236}">
                <a16:creationId xmlns:a16="http://schemas.microsoft.com/office/drawing/2014/main" id="{6F2A8563-8F1F-4DF1-BDEA-705C686E476C}"/>
              </a:ext>
            </a:extLst>
          </p:cNvPr>
          <p:cNvCxnSpPr>
            <a:stCxn id="13" idx="2"/>
            <a:endCxn id="14" idx="1"/>
          </p:cNvCxnSpPr>
          <p:nvPr/>
        </p:nvCxnSpPr>
        <p:spPr>
          <a:xfrm rot="16200000" flipH="1">
            <a:off x="2321460" y="2092755"/>
            <a:ext cx="754922" cy="2138084"/>
          </a:xfrm>
          <a:prstGeom prst="bentConnector2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A192BC87-BDF4-4FC0-8B83-E8ABEFD737A3}"/>
              </a:ext>
            </a:extLst>
          </p:cNvPr>
          <p:cNvSpPr/>
          <p:nvPr/>
        </p:nvSpPr>
        <p:spPr>
          <a:xfrm>
            <a:off x="6511163" y="2876528"/>
            <a:ext cx="1451296" cy="7298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6880897-C277-471C-9B99-86CC62F7EE68}"/>
              </a:ext>
            </a:extLst>
          </p:cNvPr>
          <p:cNvSpPr txBox="1"/>
          <p:nvPr/>
        </p:nvSpPr>
        <p:spPr>
          <a:xfrm>
            <a:off x="9250681" y="2291893"/>
            <a:ext cx="16610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/>
              <a:t>OUTPUT</a:t>
            </a:r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74145AAF-B2DC-46D4-A748-6A01757E6B40}"/>
              </a:ext>
            </a:extLst>
          </p:cNvPr>
          <p:cNvCxnSpPr>
            <a:stCxn id="17" idx="2"/>
            <a:endCxn id="16" idx="3"/>
          </p:cNvCxnSpPr>
          <p:nvPr/>
        </p:nvCxnSpPr>
        <p:spPr>
          <a:xfrm rot="5400000">
            <a:off x="8808660" y="1968912"/>
            <a:ext cx="426336" cy="2118738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80557B8B-AA6F-4964-86BF-9B68309C5E3D}"/>
              </a:ext>
            </a:extLst>
          </p:cNvPr>
          <p:cNvSpPr txBox="1"/>
          <p:nvPr/>
        </p:nvSpPr>
        <p:spPr>
          <a:xfrm>
            <a:off x="962113" y="564758"/>
            <a:ext cx="46426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err="1"/>
              <a:t>Anatomy</a:t>
            </a:r>
            <a:r>
              <a:rPr lang="fr-FR" sz="2800" dirty="0"/>
              <a:t> of a Dynamo </a:t>
            </a:r>
            <a:r>
              <a:rPr lang="fr-FR" sz="2800" dirty="0" err="1"/>
              <a:t>node</a:t>
            </a:r>
            <a:endParaRPr lang="fr-FR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19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>
            <a:extLst>
              <a:ext uri="{FF2B5EF4-FFF2-40B4-BE49-F238E27FC236}">
                <a16:creationId xmlns:a16="http://schemas.microsoft.com/office/drawing/2014/main" id="{80557B8B-AA6F-4964-86BF-9B68309C5E3D}"/>
              </a:ext>
            </a:extLst>
          </p:cNvPr>
          <p:cNvSpPr txBox="1"/>
          <p:nvPr/>
        </p:nvSpPr>
        <p:spPr>
          <a:xfrm>
            <a:off x="962113" y="564758"/>
            <a:ext cx="46426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err="1"/>
              <a:t>Anatomy</a:t>
            </a:r>
            <a:r>
              <a:rPr lang="fr-FR" sz="2800" dirty="0"/>
              <a:t> of a Dynamo </a:t>
            </a:r>
            <a:r>
              <a:rPr lang="fr-FR" sz="2800" dirty="0" err="1"/>
              <a:t>node</a:t>
            </a:r>
            <a:endParaRPr lang="fr-FR" sz="2800" dirty="0">
              <a:solidFill>
                <a:schemeClr val="accent1"/>
              </a:solidFill>
            </a:endParaRPr>
          </a:p>
        </p:txBody>
      </p:sp>
      <p:pic>
        <p:nvPicPr>
          <p:cNvPr id="10242" name="Picture 2" descr="C:\Users\jumy_\AppData\Local\Temp\SNAGHTML1cc1afdb.PNG">
            <a:extLst>
              <a:ext uri="{FF2B5EF4-FFF2-40B4-BE49-F238E27FC236}">
                <a16:creationId xmlns:a16="http://schemas.microsoft.com/office/drawing/2014/main" id="{16DE2D92-6E80-460F-A5C4-47C4C98F4B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925" y="2071688"/>
            <a:ext cx="8058150" cy="271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026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7C488B90B4364A9C2CD2BB86617B9C" ma:contentTypeVersion="5" ma:contentTypeDescription="Create a new document." ma:contentTypeScope="" ma:versionID="5d1a681c4010cb46eee4cd8bd2286dd2">
  <xsd:schema xmlns:xsd="http://www.w3.org/2001/XMLSchema" xmlns:xs="http://www.w3.org/2001/XMLSchema" xmlns:p="http://schemas.microsoft.com/office/2006/metadata/properties" xmlns:ns2="c01fa36b-9873-447b-9ad8-c08f5a084abf" targetNamespace="http://schemas.microsoft.com/office/2006/metadata/properties" ma:root="true" ma:fieldsID="66b656e139cb4912e98b8849fc14dd34" ns2:_="">
    <xsd:import namespace="c01fa36b-9873-447b-9ad8-c08f5a084ab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1fa36b-9873-447b-9ad8-c08f5a084a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258D108-96C8-4E44-A735-6B5BE54C12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A6E88F8-9419-467C-85D4-E03D7B3122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1fa36b-9873-447b-9ad8-c08f5a084ab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84D7748-ECE3-422F-B024-B1F3F7F904C8}">
  <ds:schemaRefs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c01fa36b-9873-447b-9ad8-c08f5a084abf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191</Words>
  <Application>Microsoft Office PowerPoint</Application>
  <PresentationFormat>Grand écran</PresentationFormat>
  <Paragraphs>55</Paragraphs>
  <Slides>28</Slides>
  <Notes>28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1" baseType="lpstr">
      <vt:lpstr>Arial</vt:lpstr>
      <vt:lpstr>Calibri</vt:lpstr>
      <vt:lpstr>Office Theme</vt:lpstr>
      <vt:lpstr>DATA SHAPES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</dc:title>
  <dc:creator>MostafaElAyoubi</dc:creator>
  <cp:lastModifiedBy>Mostafa EL AYOUBI</cp:lastModifiedBy>
  <cp:revision>78</cp:revision>
  <dcterms:modified xsi:type="dcterms:W3CDTF">2019-06-18T13:34:49Z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0x010100EE7C488B90B4364A9C2CD2BB86617B9C</vt:lpwstr>
  </property>
</Properties>
</file>